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0" r:id="rId1"/>
  </p:sldMasterIdLst>
  <p:notesMasterIdLst>
    <p:notesMasterId r:id="rId72"/>
  </p:notesMasterIdLst>
  <p:sldIdLst>
    <p:sldId id="256" r:id="rId2"/>
    <p:sldId id="257" r:id="rId3"/>
    <p:sldId id="262" r:id="rId4"/>
    <p:sldId id="266" r:id="rId5"/>
    <p:sldId id="263" r:id="rId6"/>
    <p:sldId id="265" r:id="rId7"/>
    <p:sldId id="302" r:id="rId8"/>
    <p:sldId id="303"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274" r:id="rId33"/>
    <p:sldId id="275" r:id="rId34"/>
    <p:sldId id="276" r:id="rId35"/>
    <p:sldId id="277" r:id="rId36"/>
    <p:sldId id="278" r:id="rId37"/>
    <p:sldId id="279" r:id="rId38"/>
    <p:sldId id="280" r:id="rId39"/>
    <p:sldId id="281" r:id="rId40"/>
    <p:sldId id="293" r:id="rId41"/>
    <p:sldId id="294" r:id="rId42"/>
    <p:sldId id="283" r:id="rId43"/>
    <p:sldId id="291" r:id="rId44"/>
    <p:sldId id="296" r:id="rId45"/>
    <p:sldId id="284" r:id="rId46"/>
    <p:sldId id="285" r:id="rId47"/>
    <p:sldId id="297" r:id="rId48"/>
    <p:sldId id="331" r:id="rId49"/>
    <p:sldId id="332" r:id="rId50"/>
    <p:sldId id="292" r:id="rId51"/>
    <p:sldId id="299" r:id="rId52"/>
    <p:sldId id="300" r:id="rId53"/>
    <p:sldId id="301" r:id="rId54"/>
    <p:sldId id="348" r:id="rId55"/>
    <p:sldId id="349" r:id="rId56"/>
    <p:sldId id="350" r:id="rId57"/>
    <p:sldId id="352" r:id="rId58"/>
    <p:sldId id="337" r:id="rId59"/>
    <p:sldId id="334" r:id="rId60"/>
    <p:sldId id="354" r:id="rId61"/>
    <p:sldId id="355" r:id="rId62"/>
    <p:sldId id="356" r:id="rId63"/>
    <p:sldId id="289" r:id="rId64"/>
    <p:sldId id="353" r:id="rId65"/>
    <p:sldId id="341" r:id="rId66"/>
    <p:sldId id="338" r:id="rId67"/>
    <p:sldId id="340" r:id="rId68"/>
    <p:sldId id="261" r:id="rId69"/>
    <p:sldId id="346" r:id="rId70"/>
    <p:sldId id="342"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74419" autoAdjust="0"/>
  </p:normalViewPr>
  <p:slideViewPr>
    <p:cSldViewPr snapToGrid="0">
      <p:cViewPr varScale="1">
        <p:scale>
          <a:sx n="107" d="100"/>
          <a:sy n="107" d="100"/>
        </p:scale>
        <p:origin x="5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_rels/data1.xml.rels><?xml version="1.0" encoding="UTF-8" standalone="yes"?>
<Relationships xmlns="http://schemas.openxmlformats.org/package/2006/relationships"><Relationship Id="rId3" Type="http://schemas.openxmlformats.org/officeDocument/2006/relationships/image" Target="../media/image52.png"/><Relationship Id="rId2" Type="http://schemas.microsoft.com/office/2007/relationships/hdphoto" Target="../media/hdphoto1.wdp"/><Relationship Id="rId1" Type="http://schemas.openxmlformats.org/officeDocument/2006/relationships/image" Target="../media/image51.png"/><Relationship Id="rId5" Type="http://schemas.openxmlformats.org/officeDocument/2006/relationships/image" Target="../media/image53.png"/><Relationship Id="rId4" Type="http://schemas.microsoft.com/office/2007/relationships/hdphoto" Target="../media/hdphoto2.wdp"/></Relationships>
</file>

<file path=ppt/diagrams/_rels/drawing1.xml.rels><?xml version="1.0" encoding="UTF-8" standalone="yes"?>
<Relationships xmlns="http://schemas.openxmlformats.org/package/2006/relationships"><Relationship Id="rId3" Type="http://schemas.openxmlformats.org/officeDocument/2006/relationships/image" Target="../media/image52.png"/><Relationship Id="rId2" Type="http://schemas.microsoft.com/office/2007/relationships/hdphoto" Target="../media/hdphoto1.wdp"/><Relationship Id="rId1" Type="http://schemas.openxmlformats.org/officeDocument/2006/relationships/image" Target="../media/image51.png"/><Relationship Id="rId5" Type="http://schemas.openxmlformats.org/officeDocument/2006/relationships/image" Target="../media/image53.png"/><Relationship Id="rId4" Type="http://schemas.microsoft.com/office/2007/relationships/hdphoto" Target="../media/hdphoto2.wdp"/></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0540B2-22FD-4A73-AAB2-E6A1A0C4761F}" type="doc">
      <dgm:prSet loTypeId="urn:microsoft.com/office/officeart/2008/layout/BendingPictureSemiTransparentText" loCatId="picture" qsTypeId="urn:microsoft.com/office/officeart/2005/8/quickstyle/simple1" qsCatId="simple" csTypeId="urn:microsoft.com/office/officeart/2005/8/colors/accent5_4" csCatId="accent5" phldr="1"/>
      <dgm:spPr/>
      <dgm:t>
        <a:bodyPr/>
        <a:lstStyle/>
        <a:p>
          <a:endParaRPr lang="en-US"/>
        </a:p>
      </dgm:t>
    </dgm:pt>
    <dgm:pt modelId="{75A30A0D-AB47-4EAB-8CD2-D9EEDAE3DAF2}">
      <dgm:prSet phldrT="[Text]"/>
      <dgm:spPr>
        <a:solidFill>
          <a:schemeClr val="bg1">
            <a:lumMod val="85000"/>
            <a:alpha val="55000"/>
          </a:schemeClr>
        </a:solidFill>
      </dgm:spPr>
      <dgm:t>
        <a:bodyPr/>
        <a:lstStyle/>
        <a:p>
          <a:r>
            <a:rPr lang="en-US" dirty="0" smtClean="0">
              <a:solidFill>
                <a:srgbClr val="FF0000"/>
              </a:solidFill>
            </a:rPr>
            <a:t>Convolutional</a:t>
          </a:r>
          <a:endParaRPr lang="en-US" dirty="0">
            <a:solidFill>
              <a:srgbClr val="FF0000"/>
            </a:solidFill>
          </a:endParaRPr>
        </a:p>
      </dgm:t>
    </dgm:pt>
    <dgm:pt modelId="{715AD83E-710D-46BC-A094-347E4905EBAF}" type="parTrans" cxnId="{745BF336-3453-45E4-97B4-E72D70014D94}">
      <dgm:prSet/>
      <dgm:spPr/>
      <dgm:t>
        <a:bodyPr/>
        <a:lstStyle/>
        <a:p>
          <a:endParaRPr lang="en-US"/>
        </a:p>
      </dgm:t>
    </dgm:pt>
    <dgm:pt modelId="{3FD56F20-FE73-45AB-8CC2-9E6104E9DD30}" type="sibTrans" cxnId="{745BF336-3453-45E4-97B4-E72D70014D94}">
      <dgm:prSet/>
      <dgm:spPr/>
      <dgm:t>
        <a:bodyPr/>
        <a:lstStyle/>
        <a:p>
          <a:endParaRPr lang="en-US"/>
        </a:p>
      </dgm:t>
    </dgm:pt>
    <dgm:pt modelId="{16480BBF-B389-4045-993B-1664D4FBC10C}">
      <dgm:prSet phldrT="[Text]"/>
      <dgm:spPr>
        <a:solidFill>
          <a:schemeClr val="bg1">
            <a:lumMod val="85000"/>
            <a:alpha val="55000"/>
          </a:schemeClr>
        </a:solidFill>
      </dgm:spPr>
      <dgm:t>
        <a:bodyPr/>
        <a:lstStyle/>
        <a:p>
          <a:r>
            <a:rPr lang="en-US" dirty="0" smtClean="0">
              <a:solidFill>
                <a:srgbClr val="FF0000"/>
              </a:solidFill>
            </a:rPr>
            <a:t>Sparse</a:t>
          </a:r>
          <a:endParaRPr lang="en-US" dirty="0">
            <a:solidFill>
              <a:srgbClr val="FF0000"/>
            </a:solidFill>
          </a:endParaRPr>
        </a:p>
      </dgm:t>
    </dgm:pt>
    <dgm:pt modelId="{CBCC0D3F-C8A3-44B6-B09C-401398A0E1BF}" type="parTrans" cxnId="{DC1A2AA4-1BAA-47CD-A16A-8BEBF11CB8B6}">
      <dgm:prSet/>
      <dgm:spPr/>
      <dgm:t>
        <a:bodyPr/>
        <a:lstStyle/>
        <a:p>
          <a:endParaRPr lang="en-US"/>
        </a:p>
      </dgm:t>
    </dgm:pt>
    <dgm:pt modelId="{F032A76B-ED83-42FE-83B5-184F9A70E91E}" type="sibTrans" cxnId="{DC1A2AA4-1BAA-47CD-A16A-8BEBF11CB8B6}">
      <dgm:prSet/>
      <dgm:spPr/>
      <dgm:t>
        <a:bodyPr/>
        <a:lstStyle/>
        <a:p>
          <a:endParaRPr lang="en-US"/>
        </a:p>
      </dgm:t>
    </dgm:pt>
    <dgm:pt modelId="{F20CBFA1-CDB4-429D-8755-5AE2D214C998}">
      <dgm:prSet phldrT="[Text]"/>
      <dgm:spPr>
        <a:solidFill>
          <a:schemeClr val="bg1">
            <a:lumMod val="85000"/>
            <a:alpha val="55000"/>
          </a:schemeClr>
        </a:solidFill>
      </dgm:spPr>
      <dgm:t>
        <a:bodyPr/>
        <a:lstStyle/>
        <a:p>
          <a:r>
            <a:rPr lang="en-US" dirty="0" smtClean="0">
              <a:solidFill>
                <a:srgbClr val="FF0000"/>
              </a:solidFill>
            </a:rPr>
            <a:t>Coding</a:t>
          </a:r>
          <a:endParaRPr lang="en-US" dirty="0">
            <a:solidFill>
              <a:srgbClr val="FF0000"/>
            </a:solidFill>
          </a:endParaRPr>
        </a:p>
      </dgm:t>
    </dgm:pt>
    <dgm:pt modelId="{AAB92D58-0AC6-429F-BC4C-77D5EFA4447A}" type="parTrans" cxnId="{F103F2B4-D629-4D14-9313-A5B6638C5683}">
      <dgm:prSet/>
      <dgm:spPr/>
      <dgm:t>
        <a:bodyPr/>
        <a:lstStyle/>
        <a:p>
          <a:endParaRPr lang="en-US"/>
        </a:p>
      </dgm:t>
    </dgm:pt>
    <dgm:pt modelId="{18CF5E47-EAD9-49D3-8C2F-72D83DA914EB}" type="sibTrans" cxnId="{F103F2B4-D629-4D14-9313-A5B6638C5683}">
      <dgm:prSet/>
      <dgm:spPr/>
      <dgm:t>
        <a:bodyPr/>
        <a:lstStyle/>
        <a:p>
          <a:endParaRPr lang="en-US"/>
        </a:p>
      </dgm:t>
    </dgm:pt>
    <dgm:pt modelId="{DAA406C0-2C3E-467A-AF2B-44568AA260C0}" type="pres">
      <dgm:prSet presAssocID="{5E0540B2-22FD-4A73-AAB2-E6A1A0C4761F}" presName="Name0" presStyleCnt="0">
        <dgm:presLayoutVars>
          <dgm:dir/>
          <dgm:resizeHandles val="exact"/>
        </dgm:presLayoutVars>
      </dgm:prSet>
      <dgm:spPr/>
      <dgm:t>
        <a:bodyPr/>
        <a:lstStyle/>
        <a:p>
          <a:endParaRPr lang="en-US"/>
        </a:p>
      </dgm:t>
    </dgm:pt>
    <dgm:pt modelId="{3FF6D8B9-2FCF-4807-84DD-1B45B37D90D5}" type="pres">
      <dgm:prSet presAssocID="{75A30A0D-AB47-4EAB-8CD2-D9EEDAE3DAF2}" presName="composite" presStyleCnt="0"/>
      <dgm:spPr/>
    </dgm:pt>
    <dgm:pt modelId="{68A8C5C2-4734-4D10-84AC-ED218E9F8073}" type="pres">
      <dgm:prSet presAssocID="{75A30A0D-AB47-4EAB-8CD2-D9EEDAE3DAF2}" presName="rect1" presStyleLbl="bgShp" presStyleIdx="0" presStyleCnt="3" custScaleX="119042"/>
      <dgm:spPr>
        <a:blipFill rotWithShape="1">
          <a:blip xmlns:r="http://schemas.openxmlformats.org/officeDocument/2006/relationships" r:embed="rId1">
            <a:duotone>
              <a:schemeClr val="accent5">
                <a:shade val="45000"/>
                <a:satMod val="135000"/>
              </a:schemeClr>
              <a:prstClr val="white"/>
            </a:duotone>
            <a:extLst>
              <a:ext uri="{BEBA8EAE-BF5A-486C-A8C5-ECC9F3942E4B}">
                <a14:imgProps xmlns:a14="http://schemas.microsoft.com/office/drawing/2010/main">
                  <a14:imgLayer r:embed="rId2">
                    <a14:imgEffect>
                      <a14:sharpenSoften amount="50000"/>
                    </a14:imgEffect>
                    <a14:imgEffect>
                      <a14:brightnessContrast contrast="40000"/>
                    </a14:imgEffect>
                  </a14:imgLayer>
                </a14:imgProps>
              </a:ext>
            </a:extLst>
          </a:blip>
          <a:stretch>
            <a:fillRect/>
          </a:stretch>
        </a:blipFill>
      </dgm:spPr>
      <dgm:t>
        <a:bodyPr/>
        <a:lstStyle/>
        <a:p>
          <a:endParaRPr lang="en-US"/>
        </a:p>
      </dgm:t>
    </dgm:pt>
    <dgm:pt modelId="{1C8AE448-4F2A-4AA3-93E0-70E38085C226}" type="pres">
      <dgm:prSet presAssocID="{75A30A0D-AB47-4EAB-8CD2-D9EEDAE3DAF2}" presName="rect2" presStyleLbl="trBgShp" presStyleIdx="0" presStyleCnt="3">
        <dgm:presLayoutVars>
          <dgm:bulletEnabled val="1"/>
        </dgm:presLayoutVars>
      </dgm:prSet>
      <dgm:spPr/>
      <dgm:t>
        <a:bodyPr/>
        <a:lstStyle/>
        <a:p>
          <a:endParaRPr lang="en-US"/>
        </a:p>
      </dgm:t>
    </dgm:pt>
    <dgm:pt modelId="{9C294D6D-2395-4CD9-9622-4EB11544358F}" type="pres">
      <dgm:prSet presAssocID="{3FD56F20-FE73-45AB-8CC2-9E6104E9DD30}" presName="sibTrans" presStyleCnt="0"/>
      <dgm:spPr/>
    </dgm:pt>
    <dgm:pt modelId="{5DBDA183-2803-4A7C-A1AF-D9CB50709C0F}" type="pres">
      <dgm:prSet presAssocID="{16480BBF-B389-4045-993B-1664D4FBC10C}" presName="composite" presStyleCnt="0"/>
      <dgm:spPr/>
    </dgm:pt>
    <dgm:pt modelId="{6A93A51D-0648-40F6-8F05-F0BB11658E1F}" type="pres">
      <dgm:prSet presAssocID="{16480BBF-B389-4045-993B-1664D4FBC10C}" presName="rect1" presStyleLbl="bgShp" presStyleIdx="1" presStyleCnt="3" custScaleX="129242" custScaleY="87295"/>
      <dgm:spPr>
        <a:blipFill rotWithShape="1">
          <a:blip xmlns:r="http://schemas.openxmlformats.org/officeDocument/2006/relationships"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a:blipFill>
      </dgm:spPr>
      <dgm:t>
        <a:bodyPr/>
        <a:lstStyle/>
        <a:p>
          <a:endParaRPr lang="en-US"/>
        </a:p>
      </dgm:t>
    </dgm:pt>
    <dgm:pt modelId="{4A3A6257-C52E-473F-93D6-380A166DADB5}" type="pres">
      <dgm:prSet presAssocID="{16480BBF-B389-4045-993B-1664D4FBC10C}" presName="rect2" presStyleLbl="trBgShp" presStyleIdx="1" presStyleCnt="3">
        <dgm:presLayoutVars>
          <dgm:bulletEnabled val="1"/>
        </dgm:presLayoutVars>
      </dgm:prSet>
      <dgm:spPr/>
      <dgm:t>
        <a:bodyPr/>
        <a:lstStyle/>
        <a:p>
          <a:endParaRPr lang="en-US"/>
        </a:p>
      </dgm:t>
    </dgm:pt>
    <dgm:pt modelId="{44EC9A67-0EBB-4080-8463-234C7CB957B2}" type="pres">
      <dgm:prSet presAssocID="{F032A76B-ED83-42FE-83B5-184F9A70E91E}" presName="sibTrans" presStyleCnt="0"/>
      <dgm:spPr/>
    </dgm:pt>
    <dgm:pt modelId="{8BC9AD13-A5DB-4679-B1A2-95F320FA50C0}" type="pres">
      <dgm:prSet presAssocID="{F20CBFA1-CDB4-429D-8755-5AE2D214C998}" presName="composite" presStyleCnt="0"/>
      <dgm:spPr/>
    </dgm:pt>
    <dgm:pt modelId="{DC6B624C-462F-4C70-BAAE-2498042792DE}" type="pres">
      <dgm:prSet presAssocID="{F20CBFA1-CDB4-429D-8755-5AE2D214C998}" presName="rect1" presStyleLbl="bgShp" presStyleIdx="2" presStyleCnt="3" custScaleX="83869"/>
      <dgm:spPr>
        <a:blipFill rotWithShape="1">
          <a:blip xmlns:r="http://schemas.openxmlformats.org/officeDocument/2006/relationships" r:embed="rId5">
            <a:duotone>
              <a:schemeClr val="accent5">
                <a:shade val="45000"/>
                <a:satMod val="135000"/>
              </a:schemeClr>
              <a:prstClr val="white"/>
            </a:duotone>
          </a:blip>
          <a:stretch>
            <a:fillRect/>
          </a:stretch>
        </a:blipFill>
      </dgm:spPr>
      <dgm:t>
        <a:bodyPr/>
        <a:lstStyle/>
        <a:p>
          <a:endParaRPr lang="en-US"/>
        </a:p>
      </dgm:t>
    </dgm:pt>
    <dgm:pt modelId="{462CE02A-EEC0-43C7-ACFF-539CB27A0EEE}" type="pres">
      <dgm:prSet presAssocID="{F20CBFA1-CDB4-429D-8755-5AE2D214C998}" presName="rect2" presStyleLbl="trBgShp" presStyleIdx="2" presStyleCnt="3">
        <dgm:presLayoutVars>
          <dgm:bulletEnabled val="1"/>
        </dgm:presLayoutVars>
      </dgm:prSet>
      <dgm:spPr/>
      <dgm:t>
        <a:bodyPr/>
        <a:lstStyle/>
        <a:p>
          <a:endParaRPr lang="en-US"/>
        </a:p>
      </dgm:t>
    </dgm:pt>
  </dgm:ptLst>
  <dgm:cxnLst>
    <dgm:cxn modelId="{B968A79D-92D0-4F6D-9220-49C30CF52DCD}" type="presOf" srcId="{F20CBFA1-CDB4-429D-8755-5AE2D214C998}" destId="{462CE02A-EEC0-43C7-ACFF-539CB27A0EEE}" srcOrd="0" destOrd="0" presId="urn:microsoft.com/office/officeart/2008/layout/BendingPictureSemiTransparentText"/>
    <dgm:cxn modelId="{DC1A2AA4-1BAA-47CD-A16A-8BEBF11CB8B6}" srcId="{5E0540B2-22FD-4A73-AAB2-E6A1A0C4761F}" destId="{16480BBF-B389-4045-993B-1664D4FBC10C}" srcOrd="1" destOrd="0" parTransId="{CBCC0D3F-C8A3-44B6-B09C-401398A0E1BF}" sibTransId="{F032A76B-ED83-42FE-83B5-184F9A70E91E}"/>
    <dgm:cxn modelId="{F103F2B4-D629-4D14-9313-A5B6638C5683}" srcId="{5E0540B2-22FD-4A73-AAB2-E6A1A0C4761F}" destId="{F20CBFA1-CDB4-429D-8755-5AE2D214C998}" srcOrd="2" destOrd="0" parTransId="{AAB92D58-0AC6-429F-BC4C-77D5EFA4447A}" sibTransId="{18CF5E47-EAD9-49D3-8C2F-72D83DA914EB}"/>
    <dgm:cxn modelId="{68E61D4E-1288-4CEE-9980-6473316E4239}" type="presOf" srcId="{75A30A0D-AB47-4EAB-8CD2-D9EEDAE3DAF2}" destId="{1C8AE448-4F2A-4AA3-93E0-70E38085C226}" srcOrd="0" destOrd="0" presId="urn:microsoft.com/office/officeart/2008/layout/BendingPictureSemiTransparentText"/>
    <dgm:cxn modelId="{C25A6E66-2956-4128-AC22-0303CD255C6A}" type="presOf" srcId="{5E0540B2-22FD-4A73-AAB2-E6A1A0C4761F}" destId="{DAA406C0-2C3E-467A-AF2B-44568AA260C0}" srcOrd="0" destOrd="0" presId="urn:microsoft.com/office/officeart/2008/layout/BendingPictureSemiTransparentText"/>
    <dgm:cxn modelId="{745BF336-3453-45E4-97B4-E72D70014D94}" srcId="{5E0540B2-22FD-4A73-AAB2-E6A1A0C4761F}" destId="{75A30A0D-AB47-4EAB-8CD2-D9EEDAE3DAF2}" srcOrd="0" destOrd="0" parTransId="{715AD83E-710D-46BC-A094-347E4905EBAF}" sibTransId="{3FD56F20-FE73-45AB-8CC2-9E6104E9DD30}"/>
    <dgm:cxn modelId="{08B5F9B5-3106-4364-9ACB-0DC818300B01}" type="presOf" srcId="{16480BBF-B389-4045-993B-1664D4FBC10C}" destId="{4A3A6257-C52E-473F-93D6-380A166DADB5}" srcOrd="0" destOrd="0" presId="urn:microsoft.com/office/officeart/2008/layout/BendingPictureSemiTransparentText"/>
    <dgm:cxn modelId="{BA4C15CF-75EC-479F-AF39-D3E0839493F6}" type="presParOf" srcId="{DAA406C0-2C3E-467A-AF2B-44568AA260C0}" destId="{3FF6D8B9-2FCF-4807-84DD-1B45B37D90D5}" srcOrd="0" destOrd="0" presId="urn:microsoft.com/office/officeart/2008/layout/BendingPictureSemiTransparentText"/>
    <dgm:cxn modelId="{1B409601-2757-42CB-847D-D610670DE060}" type="presParOf" srcId="{3FF6D8B9-2FCF-4807-84DD-1B45B37D90D5}" destId="{68A8C5C2-4734-4D10-84AC-ED218E9F8073}" srcOrd="0" destOrd="0" presId="urn:microsoft.com/office/officeart/2008/layout/BendingPictureSemiTransparentText"/>
    <dgm:cxn modelId="{C6EC0FAC-819B-4616-BFDB-7B9EE7715163}" type="presParOf" srcId="{3FF6D8B9-2FCF-4807-84DD-1B45B37D90D5}" destId="{1C8AE448-4F2A-4AA3-93E0-70E38085C226}" srcOrd="1" destOrd="0" presId="urn:microsoft.com/office/officeart/2008/layout/BendingPictureSemiTransparentText"/>
    <dgm:cxn modelId="{247791AA-C6DC-4C87-83FD-5D053EDD0144}" type="presParOf" srcId="{DAA406C0-2C3E-467A-AF2B-44568AA260C0}" destId="{9C294D6D-2395-4CD9-9622-4EB11544358F}" srcOrd="1" destOrd="0" presId="urn:microsoft.com/office/officeart/2008/layout/BendingPictureSemiTransparentText"/>
    <dgm:cxn modelId="{56A21F67-8085-497F-BD5F-543F465037F1}" type="presParOf" srcId="{DAA406C0-2C3E-467A-AF2B-44568AA260C0}" destId="{5DBDA183-2803-4A7C-A1AF-D9CB50709C0F}" srcOrd="2" destOrd="0" presId="urn:microsoft.com/office/officeart/2008/layout/BendingPictureSemiTransparentText"/>
    <dgm:cxn modelId="{2CEE1D7D-41C3-4157-8871-66DFCE15D2A4}" type="presParOf" srcId="{5DBDA183-2803-4A7C-A1AF-D9CB50709C0F}" destId="{6A93A51D-0648-40F6-8F05-F0BB11658E1F}" srcOrd="0" destOrd="0" presId="urn:microsoft.com/office/officeart/2008/layout/BendingPictureSemiTransparentText"/>
    <dgm:cxn modelId="{E92C24FC-1030-4D61-B440-5DA1C7F854B6}" type="presParOf" srcId="{5DBDA183-2803-4A7C-A1AF-D9CB50709C0F}" destId="{4A3A6257-C52E-473F-93D6-380A166DADB5}" srcOrd="1" destOrd="0" presId="urn:microsoft.com/office/officeart/2008/layout/BendingPictureSemiTransparentText"/>
    <dgm:cxn modelId="{7AA6C671-4D2E-434F-A212-7BFEC859F414}" type="presParOf" srcId="{DAA406C0-2C3E-467A-AF2B-44568AA260C0}" destId="{44EC9A67-0EBB-4080-8463-234C7CB957B2}" srcOrd="3" destOrd="0" presId="urn:microsoft.com/office/officeart/2008/layout/BendingPictureSemiTransparentText"/>
    <dgm:cxn modelId="{0700496C-F04D-4CDC-9F5B-C5D99D56A215}" type="presParOf" srcId="{DAA406C0-2C3E-467A-AF2B-44568AA260C0}" destId="{8BC9AD13-A5DB-4679-B1A2-95F320FA50C0}" srcOrd="4" destOrd="0" presId="urn:microsoft.com/office/officeart/2008/layout/BendingPictureSemiTransparentText"/>
    <dgm:cxn modelId="{B36F3828-914D-473A-A8F4-695E072776FD}" type="presParOf" srcId="{8BC9AD13-A5DB-4679-B1A2-95F320FA50C0}" destId="{DC6B624C-462F-4C70-BAAE-2498042792DE}" srcOrd="0" destOrd="0" presId="urn:microsoft.com/office/officeart/2008/layout/BendingPictureSemiTransparentText"/>
    <dgm:cxn modelId="{D276DEFB-11D7-4487-9904-04A819365722}" type="presParOf" srcId="{8BC9AD13-A5DB-4679-B1A2-95F320FA50C0}" destId="{462CE02A-EEC0-43C7-ACFF-539CB27A0EEE}"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8C5C2-4734-4D10-84AC-ED218E9F8073}">
      <dsp:nvSpPr>
        <dsp:cNvPr id="0" name=""/>
        <dsp:cNvSpPr/>
      </dsp:nvSpPr>
      <dsp:spPr>
        <a:xfrm>
          <a:off x="744481" y="3986"/>
          <a:ext cx="3244702" cy="2336229"/>
        </a:xfrm>
        <a:prstGeom prst="rect">
          <a:avLst/>
        </a:prstGeom>
        <a:blipFill rotWithShape="1">
          <a:blip xmlns:r="http://schemas.openxmlformats.org/officeDocument/2006/relationships" r:embed="rId1">
            <a:duotone>
              <a:schemeClr val="accent5">
                <a:shade val="45000"/>
                <a:satMod val="135000"/>
              </a:schemeClr>
              <a:prstClr val="white"/>
            </a:duotone>
            <a:extLst>
              <a:ext uri="{BEBA8EAE-BF5A-486C-A8C5-ECC9F3942E4B}">
                <a14:imgProps xmlns:a14="http://schemas.microsoft.com/office/drawing/2010/main">
                  <a14:imgLayer r:embed="rId2">
                    <a14:imgEffect>
                      <a14:sharpenSoften amount="50000"/>
                    </a14:imgEffect>
                    <a14:imgEffect>
                      <a14:brightnessContrast contrast="40000"/>
                    </a14:imgEffect>
                  </a14:imgLayer>
                </a14:imgProps>
              </a:ext>
            </a:extLst>
          </a:blip>
          <a:stretch>
            <a:fillRect/>
          </a:stretch>
        </a:blipFill>
        <a:ln>
          <a:noFill/>
        </a:ln>
        <a:effectLst/>
      </dsp:spPr>
      <dsp:style>
        <a:lnRef idx="0">
          <a:scrgbClr r="0" g="0" b="0"/>
        </a:lnRef>
        <a:fillRef idx="1">
          <a:scrgbClr r="0" g="0" b="0"/>
        </a:fillRef>
        <a:effectRef idx="0">
          <a:scrgbClr r="0" g="0" b="0"/>
        </a:effectRef>
        <a:fontRef idx="minor"/>
      </dsp:style>
    </dsp:sp>
    <dsp:sp modelId="{1C8AE448-4F2A-4AA3-93E0-70E38085C226}">
      <dsp:nvSpPr>
        <dsp:cNvPr id="0" name=""/>
        <dsp:cNvSpPr/>
      </dsp:nvSpPr>
      <dsp:spPr>
        <a:xfrm>
          <a:off x="1003993" y="1639347"/>
          <a:ext cx="2725678" cy="560695"/>
        </a:xfrm>
        <a:prstGeom prst="rect">
          <a:avLst/>
        </a:prstGeom>
        <a:solidFill>
          <a:schemeClr val="bg1">
            <a:lumMod val="85000"/>
            <a:alpha val="5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3660" tIns="73660" rIns="73660" bIns="73660" numCol="1" spcCol="1270" anchor="ctr" anchorCtr="0">
          <a:noAutofit/>
        </a:bodyPr>
        <a:lstStyle/>
        <a:p>
          <a:pPr lvl="0" algn="ctr" defTabSz="1289050">
            <a:lnSpc>
              <a:spcPct val="90000"/>
            </a:lnSpc>
            <a:spcBef>
              <a:spcPct val="0"/>
            </a:spcBef>
            <a:spcAft>
              <a:spcPct val="35000"/>
            </a:spcAft>
          </a:pPr>
          <a:r>
            <a:rPr lang="en-US" sz="2900" kern="1200" dirty="0" smtClean="0">
              <a:solidFill>
                <a:srgbClr val="FF0000"/>
              </a:solidFill>
            </a:rPr>
            <a:t>Convolutional</a:t>
          </a:r>
          <a:endParaRPr lang="en-US" sz="2900" kern="1200" dirty="0">
            <a:solidFill>
              <a:srgbClr val="FF0000"/>
            </a:solidFill>
          </a:endParaRPr>
        </a:p>
      </dsp:txBody>
      <dsp:txXfrm>
        <a:off x="1003993" y="1639347"/>
        <a:ext cx="2725678" cy="560695"/>
      </dsp:txXfrm>
    </dsp:sp>
    <dsp:sp modelId="{6A93A51D-0648-40F6-8F05-F0BB11658E1F}">
      <dsp:nvSpPr>
        <dsp:cNvPr id="0" name=""/>
        <dsp:cNvSpPr/>
      </dsp:nvSpPr>
      <dsp:spPr>
        <a:xfrm>
          <a:off x="4267196" y="148277"/>
          <a:ext cx="3522721" cy="2039411"/>
        </a:xfrm>
        <a:prstGeom prst="rect">
          <a:avLst/>
        </a:prstGeom>
        <a:blipFill rotWithShape="1">
          <a:blip xmlns:r="http://schemas.openxmlformats.org/officeDocument/2006/relationships"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a:blipFill>
        <a:ln>
          <a:noFill/>
        </a:ln>
        <a:effectLst/>
      </dsp:spPr>
      <dsp:style>
        <a:lnRef idx="0">
          <a:scrgbClr r="0" g="0" b="0"/>
        </a:lnRef>
        <a:fillRef idx="1">
          <a:scrgbClr r="0" g="0" b="0"/>
        </a:fillRef>
        <a:effectRef idx="0">
          <a:scrgbClr r="0" g="0" b="0"/>
        </a:effectRef>
        <a:fontRef idx="minor"/>
      </dsp:style>
    </dsp:sp>
    <dsp:sp modelId="{4A3A6257-C52E-473F-93D6-380A166DADB5}">
      <dsp:nvSpPr>
        <dsp:cNvPr id="0" name=""/>
        <dsp:cNvSpPr/>
      </dsp:nvSpPr>
      <dsp:spPr>
        <a:xfrm>
          <a:off x="4665717" y="1635229"/>
          <a:ext cx="2725678" cy="560695"/>
        </a:xfrm>
        <a:prstGeom prst="rect">
          <a:avLst/>
        </a:prstGeom>
        <a:solidFill>
          <a:schemeClr val="bg1">
            <a:lumMod val="85000"/>
            <a:alpha val="5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3660" tIns="73660" rIns="73660" bIns="73660" numCol="1" spcCol="1270" anchor="ctr" anchorCtr="0">
          <a:noAutofit/>
        </a:bodyPr>
        <a:lstStyle/>
        <a:p>
          <a:pPr lvl="0" algn="ctr" defTabSz="1289050">
            <a:lnSpc>
              <a:spcPct val="90000"/>
            </a:lnSpc>
            <a:spcBef>
              <a:spcPct val="0"/>
            </a:spcBef>
            <a:spcAft>
              <a:spcPct val="35000"/>
            </a:spcAft>
          </a:pPr>
          <a:r>
            <a:rPr lang="en-US" sz="2900" kern="1200" dirty="0" smtClean="0">
              <a:solidFill>
                <a:srgbClr val="FF0000"/>
              </a:solidFill>
            </a:rPr>
            <a:t>Sparse</a:t>
          </a:r>
          <a:endParaRPr lang="en-US" sz="2900" kern="1200" dirty="0">
            <a:solidFill>
              <a:srgbClr val="FF0000"/>
            </a:solidFill>
          </a:endParaRPr>
        </a:p>
      </dsp:txBody>
      <dsp:txXfrm>
        <a:off x="4665717" y="1635229"/>
        <a:ext cx="2725678" cy="560695"/>
      </dsp:txXfrm>
    </dsp:sp>
    <dsp:sp modelId="{DC6B624C-462F-4C70-BAAE-2498042792DE}">
      <dsp:nvSpPr>
        <dsp:cNvPr id="0" name=""/>
        <dsp:cNvSpPr/>
      </dsp:nvSpPr>
      <dsp:spPr>
        <a:xfrm>
          <a:off x="3124200" y="2612783"/>
          <a:ext cx="2285999" cy="2336229"/>
        </a:xfrm>
        <a:prstGeom prst="rect">
          <a:avLst/>
        </a:prstGeom>
        <a:blipFill rotWithShape="1">
          <a:blip xmlns:r="http://schemas.openxmlformats.org/officeDocument/2006/relationships" r:embed="rId5">
            <a:duotone>
              <a:schemeClr val="accent5">
                <a:shade val="45000"/>
                <a:satMod val="135000"/>
              </a:schemeClr>
              <a:prstClr val="white"/>
            </a:duotone>
          </a:blip>
          <a:stretch>
            <a:fillRect/>
          </a:stretch>
        </a:blipFill>
        <a:ln>
          <a:noFill/>
        </a:ln>
        <a:effectLst/>
      </dsp:spPr>
      <dsp:style>
        <a:lnRef idx="0">
          <a:scrgbClr r="0" g="0" b="0"/>
        </a:lnRef>
        <a:fillRef idx="1">
          <a:scrgbClr r="0" g="0" b="0"/>
        </a:fillRef>
        <a:effectRef idx="0">
          <a:scrgbClr r="0" g="0" b="0"/>
        </a:effectRef>
        <a:fontRef idx="minor"/>
      </dsp:style>
    </dsp:sp>
    <dsp:sp modelId="{462CE02A-EEC0-43C7-ACFF-539CB27A0EEE}">
      <dsp:nvSpPr>
        <dsp:cNvPr id="0" name=""/>
        <dsp:cNvSpPr/>
      </dsp:nvSpPr>
      <dsp:spPr>
        <a:xfrm>
          <a:off x="2904360" y="4248144"/>
          <a:ext cx="2725678" cy="560695"/>
        </a:xfrm>
        <a:prstGeom prst="rect">
          <a:avLst/>
        </a:prstGeom>
        <a:solidFill>
          <a:schemeClr val="bg1">
            <a:lumMod val="85000"/>
            <a:alpha val="5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3660" tIns="73660" rIns="73660" bIns="73660" numCol="1" spcCol="1270" anchor="ctr" anchorCtr="0">
          <a:noAutofit/>
        </a:bodyPr>
        <a:lstStyle/>
        <a:p>
          <a:pPr lvl="0" algn="ctr" defTabSz="1289050">
            <a:lnSpc>
              <a:spcPct val="90000"/>
            </a:lnSpc>
            <a:spcBef>
              <a:spcPct val="0"/>
            </a:spcBef>
            <a:spcAft>
              <a:spcPct val="35000"/>
            </a:spcAft>
          </a:pPr>
          <a:r>
            <a:rPr lang="en-US" sz="2900" kern="1200" dirty="0" smtClean="0">
              <a:solidFill>
                <a:srgbClr val="FF0000"/>
              </a:solidFill>
            </a:rPr>
            <a:t>Coding</a:t>
          </a:r>
          <a:endParaRPr lang="en-US" sz="2900" kern="1200" dirty="0">
            <a:solidFill>
              <a:srgbClr val="FF0000"/>
            </a:solidFill>
          </a:endParaRPr>
        </a:p>
      </dsp:txBody>
      <dsp:txXfrm>
        <a:off x="2904360" y="4248144"/>
        <a:ext cx="2725678" cy="560695"/>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3.wmf"/><Relationship Id="rId1" Type="http://schemas.openxmlformats.org/officeDocument/2006/relationships/image" Target="../media/image2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2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image" Target="../media/image48.wmf"/><Relationship Id="rId3" Type="http://schemas.openxmlformats.org/officeDocument/2006/relationships/image" Target="../media/image38.wmf"/><Relationship Id="rId7" Type="http://schemas.openxmlformats.org/officeDocument/2006/relationships/image" Target="../media/image42.wmf"/><Relationship Id="rId12" Type="http://schemas.openxmlformats.org/officeDocument/2006/relationships/image" Target="../media/image47.wmf"/><Relationship Id="rId2" Type="http://schemas.openxmlformats.org/officeDocument/2006/relationships/image" Target="../media/image37.wmf"/><Relationship Id="rId1" Type="http://schemas.openxmlformats.org/officeDocument/2006/relationships/image" Target="../media/image36.wmf"/><Relationship Id="rId6" Type="http://schemas.openxmlformats.org/officeDocument/2006/relationships/image" Target="../media/image41.wmf"/><Relationship Id="rId11" Type="http://schemas.openxmlformats.org/officeDocument/2006/relationships/image" Target="../media/image46.wmf"/><Relationship Id="rId5" Type="http://schemas.openxmlformats.org/officeDocument/2006/relationships/image" Target="../media/image40.wmf"/><Relationship Id="rId15" Type="http://schemas.openxmlformats.org/officeDocument/2006/relationships/image" Target="../media/image50.wmf"/><Relationship Id="rId10" Type="http://schemas.openxmlformats.org/officeDocument/2006/relationships/image" Target="../media/image45.wmf"/><Relationship Id="rId4" Type="http://schemas.openxmlformats.org/officeDocument/2006/relationships/image" Target="../media/image39.wmf"/><Relationship Id="rId9" Type="http://schemas.openxmlformats.org/officeDocument/2006/relationships/image" Target="../media/image44.wmf"/><Relationship Id="rId14" Type="http://schemas.openxmlformats.org/officeDocument/2006/relationships/image" Target="../media/image49.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3.wmf"/><Relationship Id="rId7" Type="http://schemas.openxmlformats.org/officeDocument/2006/relationships/image" Target="../media/image17.wmf"/><Relationship Id="rId2" Type="http://schemas.openxmlformats.org/officeDocument/2006/relationships/image" Target="../media/image12.wmf"/><Relationship Id="rId1" Type="http://schemas.openxmlformats.org/officeDocument/2006/relationships/image" Target="../media/image11.wmf"/><Relationship Id="rId6" Type="http://schemas.openxmlformats.org/officeDocument/2006/relationships/image" Target="../media/image16.wmf"/><Relationship Id="rId5" Type="http://schemas.openxmlformats.org/officeDocument/2006/relationships/image" Target="../media/image15.wmf"/><Relationship Id="rId4" Type="http://schemas.openxmlformats.org/officeDocument/2006/relationships/image" Target="../media/image14.wmf"/><Relationship Id="rId9"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2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3.wmf"/><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247D3-2D34-427F-91AE-0F664DEE0BAF}" type="datetimeFigureOut">
              <a:rPr lang="en-US" smtClean="0"/>
              <a:t>4/4/2017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424FCC-2443-490B-86E9-5E0296AEA0E8}" type="slidenum">
              <a:rPr lang="en-US" smtClean="0"/>
              <a:t>‹#›</a:t>
            </a:fld>
            <a:endParaRPr lang="en-US"/>
          </a:p>
        </p:txBody>
      </p:sp>
    </p:spTree>
    <p:extLst>
      <p:ext uri="{BB962C8B-B14F-4D97-AF65-F5344CB8AC3E}">
        <p14:creationId xmlns:p14="http://schemas.microsoft.com/office/powerpoint/2010/main" val="1674682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First, our algorithm disambiguates</a:t>
            </a:r>
          </a:p>
          <a:p>
            <a:r>
              <a:rPr lang="en-US" sz="1200" b="0" i="0" u="none" strike="noStrike" kern="1200" baseline="0" dirty="0" smtClean="0">
                <a:solidFill>
                  <a:schemeClr val="tx1"/>
                </a:solidFill>
                <a:latin typeface="+mn-lt"/>
                <a:ea typeface="+mn-ea"/>
                <a:cs typeface="+mn-cs"/>
              </a:rPr>
              <a:t>the input pixels using a gradient-based clustering process.</a:t>
            </a:r>
          </a:p>
          <a:p>
            <a:r>
              <a:rPr lang="en-US" sz="1200" b="0" i="0" u="none" strike="noStrike" kern="1200" baseline="0" dirty="0" smtClean="0">
                <a:solidFill>
                  <a:schemeClr val="tx1"/>
                </a:solidFill>
                <a:latin typeface="+mn-lt"/>
                <a:ea typeface="+mn-ea"/>
                <a:cs typeface="+mn-cs"/>
              </a:rPr>
              <a:t>Step 2: From the clusters, the topological skeleton of the drawing</a:t>
            </a:r>
          </a:p>
          <a:p>
            <a:r>
              <a:rPr lang="en-US" sz="1200" b="0" i="0" u="none" strike="noStrike" kern="1200" baseline="0" dirty="0" smtClean="0">
                <a:solidFill>
                  <a:schemeClr val="tx1"/>
                </a:solidFill>
                <a:latin typeface="+mn-lt"/>
                <a:ea typeface="+mn-ea"/>
                <a:cs typeface="+mn-cs"/>
              </a:rPr>
              <a:t>is extracted. Step 3: By utilizing the topological information, our</a:t>
            </a:r>
          </a:p>
          <a:p>
            <a:r>
              <a:rPr lang="en-US" sz="1200" b="0" i="0" u="none" strike="noStrike" kern="1200" baseline="0" dirty="0" smtClean="0">
                <a:solidFill>
                  <a:schemeClr val="tx1"/>
                </a:solidFill>
                <a:latin typeface="+mn-lt"/>
                <a:ea typeface="+mn-ea"/>
                <a:cs typeface="+mn-cs"/>
              </a:rPr>
              <a:t>reverse drawing procedure extracts accurate centerline estimates</a:t>
            </a:r>
          </a:p>
          <a:p>
            <a:r>
              <a:rPr lang="en-US" sz="1200" b="0" i="0" u="none" strike="noStrike" kern="1200" baseline="0" dirty="0" smtClean="0">
                <a:solidFill>
                  <a:schemeClr val="tx1"/>
                </a:solidFill>
                <a:latin typeface="+mn-lt"/>
                <a:ea typeface="+mn-ea"/>
                <a:cs typeface="+mn-cs"/>
              </a:rPr>
              <a:t>and junction positions.</a:t>
            </a:r>
            <a:endParaRPr lang="en-US" dirty="0"/>
          </a:p>
        </p:txBody>
      </p:sp>
      <p:sp>
        <p:nvSpPr>
          <p:cNvPr id="4" name="Slide Number Placeholder 3"/>
          <p:cNvSpPr>
            <a:spLocks noGrp="1"/>
          </p:cNvSpPr>
          <p:nvPr>
            <p:ph type="sldNum" sz="quarter" idx="10"/>
          </p:nvPr>
        </p:nvSpPr>
        <p:spPr/>
        <p:txBody>
          <a:bodyPr/>
          <a:lstStyle/>
          <a:p>
            <a:fld id="{29424FCC-2443-490B-86E9-5E0296AEA0E8}" type="slidenum">
              <a:rPr lang="en-US" smtClean="0"/>
              <a:t>5</a:t>
            </a:fld>
            <a:endParaRPr lang="en-US"/>
          </a:p>
        </p:txBody>
      </p:sp>
    </p:spTree>
    <p:extLst>
      <p:ext uri="{BB962C8B-B14F-4D97-AF65-F5344CB8AC3E}">
        <p14:creationId xmlns:p14="http://schemas.microsoft.com/office/powerpoint/2010/main" val="2535674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74AAFD5-86BB-4FB0-9BFD-7ECFEF7DF6D3}" type="slidenum">
              <a:rPr lang="en-GB" altLang="en-US" sz="1200">
                <a:latin typeface="Times New Roman" panose="02020603050405020304" pitchFamily="18" charset="0"/>
              </a:rPr>
              <a:pPr eaLnBrk="1" hangingPunct="1"/>
              <a:t>20</a:t>
            </a:fld>
            <a:endParaRPr lang="en-GB" altLang="en-US" sz="1200">
              <a:latin typeface="Times New Roman" panose="02020603050405020304"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432950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A1C1AF1-3586-433F-82D9-02AFD4F7F4E6}" type="slidenum">
              <a:rPr lang="en-GB" altLang="en-US" sz="1200">
                <a:latin typeface="Times New Roman" panose="02020603050405020304" pitchFamily="18" charset="0"/>
              </a:rPr>
              <a:pPr eaLnBrk="1" hangingPunct="1"/>
              <a:t>21</a:t>
            </a:fld>
            <a:endParaRPr lang="en-GB" altLang="en-US" sz="1200">
              <a:latin typeface="Times New Roman" panose="02020603050405020304" pitchFamily="1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629809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AAA76C1-4FD0-42A2-8E2B-335324FE0BDF}" type="slidenum">
              <a:rPr lang="en-GB" altLang="en-US" sz="1200">
                <a:latin typeface="Times New Roman" panose="02020603050405020304" pitchFamily="18" charset="0"/>
              </a:rPr>
              <a:pPr eaLnBrk="1" hangingPunct="1"/>
              <a:t>22</a:t>
            </a:fld>
            <a:endParaRPr lang="en-GB" altLang="en-US" sz="1200">
              <a:latin typeface="Times New Roman" panose="02020603050405020304" pitchFamily="18"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424421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5966B9CC-88CD-4035-8B3C-B4F6B25B269E}" type="slidenum">
              <a:rPr lang="en-GB" altLang="en-US" sz="1200">
                <a:latin typeface="Times New Roman" panose="02020603050405020304" pitchFamily="18" charset="0"/>
              </a:rPr>
              <a:pPr eaLnBrk="1" hangingPunct="1"/>
              <a:t>23</a:t>
            </a:fld>
            <a:endParaRPr lang="en-GB" altLang="en-US" sz="1200">
              <a:latin typeface="Times New Roman" panose="02020603050405020304" pitchFamily="18"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49065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7C5E0A0-1DB6-48D5-A878-137C8C1B30AA}" type="slidenum">
              <a:rPr lang="en-GB" altLang="en-US" sz="1200">
                <a:latin typeface="Times New Roman" panose="02020603050405020304" pitchFamily="18" charset="0"/>
              </a:rPr>
              <a:pPr eaLnBrk="1" hangingPunct="1"/>
              <a:t>24</a:t>
            </a:fld>
            <a:endParaRPr lang="en-GB" altLang="en-US" sz="1200">
              <a:latin typeface="Times New Roman" panose="02020603050405020304"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242726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39078B7-52B5-4D75-84C6-8853F2EA8A00}" type="slidenum">
              <a:rPr lang="en-GB" altLang="en-US" sz="1200">
                <a:latin typeface="Times New Roman" panose="02020603050405020304" pitchFamily="18" charset="0"/>
              </a:rPr>
              <a:pPr eaLnBrk="1" hangingPunct="1"/>
              <a:t>25</a:t>
            </a:fld>
            <a:endParaRPr lang="en-GB" altLang="en-US" sz="1200">
              <a:latin typeface="Times New Roman" panose="02020603050405020304"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17317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2B6F97-0269-44A1-8411-B95A3C30F688}" type="slidenum">
              <a:rPr lang="en-US" smtClean="0"/>
              <a:t>32</a:t>
            </a:fld>
            <a:endParaRPr lang="en-US"/>
          </a:p>
        </p:txBody>
      </p:sp>
    </p:spTree>
    <p:extLst>
      <p:ext uri="{BB962C8B-B14F-4D97-AF65-F5344CB8AC3E}">
        <p14:creationId xmlns:p14="http://schemas.microsoft.com/office/powerpoint/2010/main" val="668046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2B6F97-0269-44A1-8411-B95A3C30F688}" type="slidenum">
              <a:rPr lang="en-US" smtClean="0"/>
              <a:t>33</a:t>
            </a:fld>
            <a:endParaRPr lang="en-US"/>
          </a:p>
        </p:txBody>
      </p:sp>
    </p:spTree>
    <p:extLst>
      <p:ext uri="{BB962C8B-B14F-4D97-AF65-F5344CB8AC3E}">
        <p14:creationId xmlns:p14="http://schemas.microsoft.com/office/powerpoint/2010/main" val="560430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2B6F97-0269-44A1-8411-B95A3C30F688}" type="slidenum">
              <a:rPr lang="en-US" smtClean="0"/>
              <a:t>35</a:t>
            </a:fld>
            <a:endParaRPr lang="en-US"/>
          </a:p>
        </p:txBody>
      </p:sp>
    </p:spTree>
    <p:extLst>
      <p:ext uri="{BB962C8B-B14F-4D97-AF65-F5344CB8AC3E}">
        <p14:creationId xmlns:p14="http://schemas.microsoft.com/office/powerpoint/2010/main" val="2141292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CSC represents an image by a sum of convolutional responses generated from image filters and sparse maps. These filters constitute a CSC dictionary D = {d1,...,</a:t>
            </a:r>
            <a:r>
              <a:rPr lang="en-US" dirty="0" err="1" smtClean="0"/>
              <a:t>dK</a:t>
            </a:r>
            <a:r>
              <a:rPr lang="en-US" dirty="0" smtClean="0"/>
              <a:t>}, and when convolved with their corresponding sparse maps Z = {z1,..., </a:t>
            </a:r>
            <a:r>
              <a:rPr lang="en-US" dirty="0" err="1" smtClean="0"/>
              <a:t>zK</a:t>
            </a:r>
            <a:r>
              <a:rPr lang="en-US" dirty="0" smtClean="0"/>
              <a:t>},</a:t>
            </a:r>
            <a:endParaRPr lang="en-US" dirty="0"/>
          </a:p>
        </p:txBody>
      </p:sp>
      <p:sp>
        <p:nvSpPr>
          <p:cNvPr id="4" name="Slide Number Placeholder 3"/>
          <p:cNvSpPr>
            <a:spLocks noGrp="1"/>
          </p:cNvSpPr>
          <p:nvPr>
            <p:ph type="sldNum" sz="quarter" idx="10"/>
          </p:nvPr>
        </p:nvSpPr>
        <p:spPr/>
        <p:txBody>
          <a:bodyPr/>
          <a:lstStyle/>
          <a:p>
            <a:fld id="{922B6F97-0269-44A1-8411-B95A3C30F688}" type="slidenum">
              <a:rPr lang="en-US" smtClean="0"/>
              <a:t>36</a:t>
            </a:fld>
            <a:endParaRPr lang="en-US"/>
          </a:p>
        </p:txBody>
      </p:sp>
    </p:spTree>
    <p:extLst>
      <p:ext uri="{BB962C8B-B14F-4D97-AF65-F5344CB8AC3E}">
        <p14:creationId xmlns:p14="http://schemas.microsoft.com/office/powerpoint/2010/main" val="184490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24FCC-2443-490B-86E9-5E0296AEA0E8}" type="slidenum">
              <a:rPr lang="en-US" smtClean="0"/>
              <a:t>6</a:t>
            </a:fld>
            <a:endParaRPr lang="en-US"/>
          </a:p>
        </p:txBody>
      </p:sp>
    </p:spTree>
    <p:extLst>
      <p:ext uri="{BB962C8B-B14F-4D97-AF65-F5344CB8AC3E}">
        <p14:creationId xmlns:p14="http://schemas.microsoft.com/office/powerpoint/2010/main" val="307020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t>Prevents the dictionary from absorbing all of the system’s energy</a:t>
            </a:r>
          </a:p>
          <a:p>
            <a:pPr marL="171450" indent="-171450">
              <a:buFont typeface="Wingdings" panose="05000000000000000000" pitchFamily="2" charset="2"/>
              <a:buChar char="L"/>
            </a:pPr>
            <a:endParaRPr lang="en-US" dirty="0" smtClean="0"/>
          </a:p>
        </p:txBody>
      </p:sp>
      <p:sp>
        <p:nvSpPr>
          <p:cNvPr id="4" name="Slide Number Placeholder 3"/>
          <p:cNvSpPr>
            <a:spLocks noGrp="1"/>
          </p:cNvSpPr>
          <p:nvPr>
            <p:ph type="sldNum" sz="quarter" idx="10"/>
          </p:nvPr>
        </p:nvSpPr>
        <p:spPr/>
        <p:txBody>
          <a:bodyPr/>
          <a:lstStyle/>
          <a:p>
            <a:fld id="{922B6F97-0269-44A1-8411-B95A3C30F688}" type="slidenum">
              <a:rPr lang="en-US" smtClean="0"/>
              <a:t>39</a:t>
            </a:fld>
            <a:endParaRPr lang="en-US"/>
          </a:p>
        </p:txBody>
      </p:sp>
    </p:spTree>
    <p:extLst>
      <p:ext uri="{BB962C8B-B14F-4D97-AF65-F5344CB8AC3E}">
        <p14:creationId xmlns:p14="http://schemas.microsoft.com/office/powerpoint/2010/main" val="3728539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Transforming</a:t>
            </a:r>
            <a:r>
              <a:rPr lang="en-US" baseline="0" dirty="0" smtClean="0"/>
              <a:t> the convolution to </a:t>
            </a:r>
            <a:r>
              <a:rPr lang="en-US" baseline="0" dirty="0" err="1" smtClean="0"/>
              <a:t>matrxi</a:t>
            </a:r>
            <a:r>
              <a:rPr lang="en-US" baseline="0" dirty="0" smtClean="0"/>
              <a:t> multiplication</a:t>
            </a:r>
            <a:endParaRPr lang="en-US" dirty="0"/>
          </a:p>
        </p:txBody>
      </p:sp>
      <p:sp>
        <p:nvSpPr>
          <p:cNvPr id="4" name="Slide Number Placeholder 3"/>
          <p:cNvSpPr>
            <a:spLocks noGrp="1"/>
          </p:cNvSpPr>
          <p:nvPr>
            <p:ph type="sldNum" sz="quarter" idx="10"/>
          </p:nvPr>
        </p:nvSpPr>
        <p:spPr/>
        <p:txBody>
          <a:bodyPr/>
          <a:lstStyle/>
          <a:p>
            <a:fld id="{EB07DE3C-5228-4855-BFD3-19FCA2083D7E}" type="slidenum">
              <a:rPr lang="en-US" smtClean="0"/>
              <a:t>40</a:t>
            </a:fld>
            <a:endParaRPr lang="en-US"/>
          </a:p>
        </p:txBody>
      </p:sp>
    </p:spTree>
    <p:extLst>
      <p:ext uri="{BB962C8B-B14F-4D97-AF65-F5344CB8AC3E}">
        <p14:creationId xmlns:p14="http://schemas.microsoft.com/office/powerpoint/2010/main" val="1597362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 in Toeplitz matrices and their concatenation is now the new matrix D.</a:t>
            </a:r>
            <a:endParaRPr lang="en-US" dirty="0"/>
          </a:p>
        </p:txBody>
      </p:sp>
      <p:sp>
        <p:nvSpPr>
          <p:cNvPr id="4" name="Slide Number Placeholder 3"/>
          <p:cNvSpPr>
            <a:spLocks noGrp="1"/>
          </p:cNvSpPr>
          <p:nvPr>
            <p:ph type="sldNum" sz="quarter" idx="10"/>
          </p:nvPr>
        </p:nvSpPr>
        <p:spPr/>
        <p:txBody>
          <a:bodyPr/>
          <a:lstStyle/>
          <a:p>
            <a:fld id="{EB07DE3C-5228-4855-BFD3-19FCA2083D7E}" type="slidenum">
              <a:rPr lang="en-US" smtClean="0"/>
              <a:t>41</a:t>
            </a:fld>
            <a:endParaRPr lang="en-US"/>
          </a:p>
        </p:txBody>
      </p:sp>
    </p:spTree>
    <p:extLst>
      <p:ext uri="{BB962C8B-B14F-4D97-AF65-F5344CB8AC3E}">
        <p14:creationId xmlns:p14="http://schemas.microsoft.com/office/powerpoint/2010/main" val="3841643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in this paper more flexible constraints</a:t>
            </a:r>
            <a:r>
              <a:rPr lang="en-US" baseline="0" dirty="0" smtClean="0"/>
              <a:t> to CSC are added with faster and betters convergence</a:t>
            </a:r>
            <a:endParaRPr lang="en-US" dirty="0"/>
          </a:p>
        </p:txBody>
      </p:sp>
      <p:sp>
        <p:nvSpPr>
          <p:cNvPr id="4" name="Slide Number Placeholder 3"/>
          <p:cNvSpPr>
            <a:spLocks noGrp="1"/>
          </p:cNvSpPr>
          <p:nvPr>
            <p:ph type="sldNum" sz="quarter" idx="10"/>
          </p:nvPr>
        </p:nvSpPr>
        <p:spPr/>
        <p:txBody>
          <a:bodyPr/>
          <a:lstStyle/>
          <a:p>
            <a:fld id="{EB07DE3C-5228-4855-BFD3-19FCA2083D7E}" type="slidenum">
              <a:rPr lang="en-US" smtClean="0"/>
              <a:t>42</a:t>
            </a:fld>
            <a:endParaRPr lang="en-US"/>
          </a:p>
        </p:txBody>
      </p:sp>
    </p:spTree>
    <p:extLst>
      <p:ext uri="{BB962C8B-B14F-4D97-AF65-F5344CB8AC3E}">
        <p14:creationId xmlns:p14="http://schemas.microsoft.com/office/powerpoint/2010/main" val="4071373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introducing</a:t>
            </a:r>
            <a:r>
              <a:rPr lang="en-US" baseline="0" dirty="0" smtClean="0"/>
              <a:t> the matrix M, this adds constraints on the boundary regions. And it allows for efficient learning and reconstruction from incomplete data. However, this generalization makes it impossible to solve directly with the </a:t>
            </a:r>
            <a:r>
              <a:rPr lang="en-US" baseline="0" dirty="0" err="1" smtClean="0"/>
              <a:t>fourrier</a:t>
            </a:r>
            <a:r>
              <a:rPr lang="en-US" baseline="0" dirty="0" smtClean="0"/>
              <a:t> trick. </a:t>
            </a:r>
            <a:r>
              <a:rPr lang="en-US" baseline="0" dirty="0" err="1" smtClean="0"/>
              <a:t>Noctice</a:t>
            </a:r>
            <a:r>
              <a:rPr lang="en-US" baseline="0" dirty="0" smtClean="0"/>
              <a:t> that this is similar to the formulation of the optimization reached in the previous paper. The difference is that there d/h was given.</a:t>
            </a:r>
            <a:endParaRPr lang="en-US" dirty="0"/>
          </a:p>
        </p:txBody>
      </p:sp>
      <p:sp>
        <p:nvSpPr>
          <p:cNvPr id="4" name="Slide Number Placeholder 3"/>
          <p:cNvSpPr>
            <a:spLocks noGrp="1"/>
          </p:cNvSpPr>
          <p:nvPr>
            <p:ph type="sldNum" sz="quarter" idx="10"/>
          </p:nvPr>
        </p:nvSpPr>
        <p:spPr/>
        <p:txBody>
          <a:bodyPr/>
          <a:lstStyle/>
          <a:p>
            <a:fld id="{EB07DE3C-5228-4855-BFD3-19FCA2083D7E}" type="slidenum">
              <a:rPr lang="en-US" smtClean="0"/>
              <a:t>44</a:t>
            </a:fld>
            <a:endParaRPr lang="en-US"/>
          </a:p>
        </p:txBody>
      </p:sp>
    </p:spTree>
    <p:extLst>
      <p:ext uri="{BB962C8B-B14F-4D97-AF65-F5344CB8AC3E}">
        <p14:creationId xmlns:p14="http://schemas.microsoft.com/office/powerpoint/2010/main" val="199943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2B6F97-0269-44A1-8411-B95A3C30F688}" type="slidenum">
              <a:rPr lang="en-US" smtClean="0"/>
              <a:t>46</a:t>
            </a:fld>
            <a:endParaRPr lang="en-US"/>
          </a:p>
        </p:txBody>
      </p:sp>
    </p:spTree>
    <p:extLst>
      <p:ext uri="{BB962C8B-B14F-4D97-AF65-F5344CB8AC3E}">
        <p14:creationId xmlns:p14="http://schemas.microsoft.com/office/powerpoint/2010/main" val="1392594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t>
            </a:r>
            <a:r>
              <a:rPr lang="en-US" dirty="0" err="1" smtClean="0"/>
              <a:t>bymoving</a:t>
            </a:r>
            <a:r>
              <a:rPr lang="en-US" baseline="0" dirty="0" smtClean="0"/>
              <a:t> the constraints to the </a:t>
            </a:r>
            <a:r>
              <a:rPr lang="en-US" baseline="0" dirty="0" err="1" smtClean="0"/>
              <a:t>objecive</a:t>
            </a:r>
            <a:r>
              <a:rPr lang="en-US" baseline="0" dirty="0" smtClean="0"/>
              <a:t>, it can be expressed as a sum of functions while concatenating z and reformulating the convolution as a matrix multiplication.</a:t>
            </a:r>
            <a:endParaRPr lang="en-US" dirty="0"/>
          </a:p>
        </p:txBody>
      </p:sp>
      <p:sp>
        <p:nvSpPr>
          <p:cNvPr id="4" name="Slide Number Placeholder 3"/>
          <p:cNvSpPr>
            <a:spLocks noGrp="1"/>
          </p:cNvSpPr>
          <p:nvPr>
            <p:ph type="sldNum" sz="quarter" idx="10"/>
          </p:nvPr>
        </p:nvSpPr>
        <p:spPr/>
        <p:txBody>
          <a:bodyPr/>
          <a:lstStyle/>
          <a:p>
            <a:fld id="{EB07DE3C-5228-4855-BFD3-19FCA2083D7E}" type="slidenum">
              <a:rPr lang="en-US" smtClean="0"/>
              <a:t>47</a:t>
            </a:fld>
            <a:endParaRPr lang="en-US"/>
          </a:p>
        </p:txBody>
      </p:sp>
    </p:spTree>
    <p:extLst>
      <p:ext uri="{BB962C8B-B14F-4D97-AF65-F5344CB8AC3E}">
        <p14:creationId xmlns:p14="http://schemas.microsoft.com/office/powerpoint/2010/main" val="2003930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approach to solve each of the above </a:t>
            </a:r>
            <a:r>
              <a:rPr lang="en-US" dirty="0" err="1" smtClean="0"/>
              <a:t>subproblems</a:t>
            </a:r>
            <a:r>
              <a:rPr lang="en-US" dirty="0" smtClean="0"/>
              <a:t> is casting it in an ADMM framework. We will start by first showing the general ADMM algorithm and then how it is applied for CSC-specific </a:t>
            </a:r>
            <a:r>
              <a:rPr lang="en-US" dirty="0" err="1" smtClean="0"/>
              <a:t>subproblems</a:t>
            </a:r>
            <a:r>
              <a:rPr lang="en-US" dirty="0" smtClean="0"/>
              <a:t>. </a:t>
            </a:r>
            <a:endParaRPr lang="en-US" dirty="0"/>
          </a:p>
        </p:txBody>
      </p:sp>
      <p:sp>
        <p:nvSpPr>
          <p:cNvPr id="4" name="Slide Number Placeholder 3"/>
          <p:cNvSpPr>
            <a:spLocks noGrp="1"/>
          </p:cNvSpPr>
          <p:nvPr>
            <p:ph type="sldNum" sz="quarter" idx="10"/>
          </p:nvPr>
        </p:nvSpPr>
        <p:spPr/>
        <p:txBody>
          <a:bodyPr/>
          <a:lstStyle/>
          <a:p>
            <a:fld id="{29424FCC-2443-490B-86E9-5E0296AEA0E8}" type="slidenum">
              <a:rPr lang="en-US" smtClean="0"/>
              <a:t>49</a:t>
            </a:fld>
            <a:endParaRPr lang="en-US"/>
          </a:p>
        </p:txBody>
      </p:sp>
    </p:spTree>
    <p:extLst>
      <p:ext uri="{BB962C8B-B14F-4D97-AF65-F5344CB8AC3E}">
        <p14:creationId xmlns:p14="http://schemas.microsoft.com/office/powerpoint/2010/main" val="2578386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24FCC-2443-490B-86E9-5E0296AEA0E8}" type="slidenum">
              <a:rPr lang="en-US" smtClean="0"/>
              <a:t>50</a:t>
            </a:fld>
            <a:endParaRPr lang="en-US"/>
          </a:p>
        </p:txBody>
      </p:sp>
    </p:spTree>
    <p:extLst>
      <p:ext uri="{BB962C8B-B14F-4D97-AF65-F5344CB8AC3E}">
        <p14:creationId xmlns:p14="http://schemas.microsoft.com/office/powerpoint/2010/main" val="4082360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general</a:t>
            </a:r>
          </a:p>
          <a:p>
            <a:r>
              <a:rPr lang="en-US" dirty="0" smtClean="0"/>
              <a:t>One approach to solve each of the above </a:t>
            </a:r>
            <a:r>
              <a:rPr lang="en-US" dirty="0" err="1" smtClean="0"/>
              <a:t>subproblems</a:t>
            </a:r>
            <a:r>
              <a:rPr lang="en-US" dirty="0" smtClean="0"/>
              <a:t> is casting it in an ADMM framework. We will start by first showing the general ADMM algorithm and then how it is applied for CSC-specific </a:t>
            </a:r>
            <a:r>
              <a:rPr lang="en-US" dirty="0" err="1" smtClean="0"/>
              <a:t>subproblems</a:t>
            </a:r>
            <a:r>
              <a:rPr lang="en-US" dirty="0" smtClean="0"/>
              <a:t>. al ADMMs can be solved by this iterative </a:t>
            </a:r>
            <a:r>
              <a:rPr lang="en-US" dirty="0" err="1" smtClean="0"/>
              <a:t>algorithmm</a:t>
            </a:r>
            <a:r>
              <a:rPr lang="en-US" dirty="0" smtClean="0"/>
              <a:t>.</a:t>
            </a:r>
          </a:p>
          <a:p>
            <a:endParaRPr lang="en-US" baseline="0" dirty="0" smtClean="0"/>
          </a:p>
          <a:p>
            <a:r>
              <a:rPr lang="en-US" dirty="0" smtClean="0"/>
              <a:t>To apply ADMM to CSC </a:t>
            </a:r>
            <a:r>
              <a:rPr lang="en-US" dirty="0" err="1" smtClean="0"/>
              <a:t>subproblems</a:t>
            </a:r>
            <a:r>
              <a:rPr lang="en-US" dirty="0" smtClean="0"/>
              <a:t>, we set h(y) = 0, g = f, A = 0, B = K, and x = v, with v = </a:t>
            </a:r>
            <a:r>
              <a:rPr lang="en-US" dirty="0" err="1" smtClean="0"/>
              <a:t>Ky</a:t>
            </a:r>
            <a:r>
              <a:rPr lang="en-US" dirty="0" smtClean="0"/>
              <a:t> and f(v) = PI </a:t>
            </a:r>
            <a:r>
              <a:rPr lang="en-US" dirty="0" err="1" smtClean="0"/>
              <a:t>i</a:t>
            </a:r>
            <a:r>
              <a:rPr lang="en-US" dirty="0" smtClean="0"/>
              <a:t>=1 fi(vi) = PJ </a:t>
            </a:r>
            <a:r>
              <a:rPr lang="en-US" dirty="0" err="1" smtClean="0"/>
              <a:t>i</a:t>
            </a:r>
            <a:r>
              <a:rPr lang="en-US" dirty="0" smtClean="0"/>
              <a:t>=1 </a:t>
            </a:r>
            <a:r>
              <a:rPr lang="en-US" dirty="0" err="1" smtClean="0"/>
              <a:t>Kjyi</a:t>
            </a:r>
            <a:r>
              <a:rPr lang="en-US" dirty="0" smtClean="0"/>
              <a:t> . </a:t>
            </a:r>
            <a:r>
              <a:rPr lang="en-US" baseline="0" dirty="0" smtClean="0"/>
              <a:t> </a:t>
            </a:r>
            <a:r>
              <a:rPr lang="en-US" dirty="0" smtClean="0"/>
              <a:t> </a:t>
            </a:r>
            <a:endParaRPr lang="en-US" dirty="0"/>
          </a:p>
        </p:txBody>
      </p:sp>
      <p:sp>
        <p:nvSpPr>
          <p:cNvPr id="4" name="Slide Number Placeholder 3"/>
          <p:cNvSpPr>
            <a:spLocks noGrp="1"/>
          </p:cNvSpPr>
          <p:nvPr>
            <p:ph type="sldNum" sz="quarter" idx="10"/>
          </p:nvPr>
        </p:nvSpPr>
        <p:spPr/>
        <p:txBody>
          <a:bodyPr/>
          <a:lstStyle/>
          <a:p>
            <a:fld id="{EB07DE3C-5228-4855-BFD3-19FCA2083D7E}" type="slidenum">
              <a:rPr lang="en-US" smtClean="0"/>
              <a:t>51</a:t>
            </a:fld>
            <a:endParaRPr lang="en-US"/>
          </a:p>
        </p:txBody>
      </p:sp>
    </p:spTree>
    <p:extLst>
      <p:ext uri="{BB962C8B-B14F-4D97-AF65-F5344CB8AC3E}">
        <p14:creationId xmlns:p14="http://schemas.microsoft.com/office/powerpoint/2010/main" val="2190676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319A1AA-96C3-414C-8BF0-188EC6BA3DF5}" type="slidenum">
              <a:rPr lang="en-GB" altLang="en-US" sz="1200">
                <a:latin typeface="Times New Roman" panose="02020603050405020304" pitchFamily="18" charset="0"/>
              </a:rPr>
              <a:pPr eaLnBrk="1" hangingPunct="1"/>
              <a:t>7</a:t>
            </a:fld>
            <a:endParaRPr lang="en-GB" altLang="en-US" sz="1200">
              <a:latin typeface="Times New Roman" panose="02020603050405020304" pitchFamily="18"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smtClean="0"/>
              <a:t>“Computers can’t draw curves.”</a:t>
            </a:r>
            <a:endParaRPr lang="en-GB" alt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200" dirty="0" smtClean="0"/>
              <a:t>The more points/line segments that are used, the smoother the curve.</a:t>
            </a:r>
          </a:p>
          <a:p>
            <a:pPr eaLnBrk="1" hangingPunct="1"/>
            <a:endParaRPr lang="en-US" altLang="en-US" dirty="0" smtClean="0">
              <a:latin typeface="Times New Roman" panose="02020603050405020304" pitchFamily="18" charset="0"/>
            </a:endParaRPr>
          </a:p>
        </p:txBody>
      </p:sp>
    </p:spTree>
    <p:extLst>
      <p:ext uri="{BB962C8B-B14F-4D97-AF65-F5344CB8AC3E}">
        <p14:creationId xmlns:p14="http://schemas.microsoft.com/office/powerpoint/2010/main" val="8477562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24FCC-2443-490B-86E9-5E0296AEA0E8}" type="slidenum">
              <a:rPr lang="en-US" smtClean="0"/>
              <a:t>53</a:t>
            </a:fld>
            <a:endParaRPr lang="en-US"/>
          </a:p>
        </p:txBody>
      </p:sp>
    </p:spTree>
    <p:extLst>
      <p:ext uri="{BB962C8B-B14F-4D97-AF65-F5344CB8AC3E}">
        <p14:creationId xmlns:p14="http://schemas.microsoft.com/office/powerpoint/2010/main" val="2507978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work, we utilize CSC in implementing the brush-style transfer stage motivated by the way image reconstruction takes place in such a model. As discussed above, CSC reconstructs an image using a summation over a convolution between response maps Z specifying where in the image a response takes place and a set of filters D, which reflect what the response (stroke) will look like. We believe that this model approximates how an artist would draw a sketch, i.e. making the decision where to draw a stroke and what the stroke will look like (from a dictionary of strokes), except that it is a union operation rather than a pixel-level summation as in CSC. </a:t>
            </a:r>
          </a:p>
          <a:p>
            <a:endParaRPr lang="en-US" dirty="0" smtClean="0"/>
          </a:p>
          <a:p>
            <a:endParaRPr lang="en-US" dirty="0" smtClean="0"/>
          </a:p>
          <a:p>
            <a:r>
              <a:rPr lang="en-US" dirty="0" err="1" smtClean="0"/>
              <a:t>Emprical</a:t>
            </a:r>
            <a:r>
              <a:rPr lang="en-US" baseline="0" dirty="0" smtClean="0"/>
              <a:t> Study !!</a:t>
            </a:r>
          </a:p>
          <a:p>
            <a:endParaRPr lang="en-US" baseline="0" dirty="0" smtClean="0"/>
          </a:p>
          <a:p>
            <a:r>
              <a:rPr lang="en-US" dirty="0" smtClean="0"/>
              <a:t>This is done using the s</a:t>
            </a:r>
          </a:p>
          <a:p>
            <a:r>
              <a:rPr lang="en-US" dirty="0" err="1" smtClean="0"/>
              <a:t>patial</a:t>
            </a:r>
            <a:r>
              <a:rPr lang="en-US" dirty="0" smtClean="0"/>
              <a:t> and temporal information generated from the Wacom.</a:t>
            </a:r>
            <a:endParaRPr lang="en-US" dirty="0"/>
          </a:p>
        </p:txBody>
      </p:sp>
      <p:sp>
        <p:nvSpPr>
          <p:cNvPr id="4" name="Slide Number Placeholder 3"/>
          <p:cNvSpPr>
            <a:spLocks noGrp="1"/>
          </p:cNvSpPr>
          <p:nvPr>
            <p:ph type="sldNum" sz="quarter" idx="10"/>
          </p:nvPr>
        </p:nvSpPr>
        <p:spPr/>
        <p:txBody>
          <a:bodyPr/>
          <a:lstStyle/>
          <a:p>
            <a:fld id="{29424FCC-2443-490B-86E9-5E0296AEA0E8}" type="slidenum">
              <a:rPr lang="en-US" smtClean="0"/>
              <a:t>54</a:t>
            </a:fld>
            <a:endParaRPr lang="en-US"/>
          </a:p>
        </p:txBody>
      </p:sp>
    </p:spTree>
    <p:extLst>
      <p:ext uri="{BB962C8B-B14F-4D97-AF65-F5344CB8AC3E}">
        <p14:creationId xmlns:p14="http://schemas.microsoft.com/office/powerpoint/2010/main" val="1371651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24FCC-2443-490B-86E9-5E0296AEA0E8}" type="slidenum">
              <a:rPr lang="en-US" smtClean="0"/>
              <a:t>55</a:t>
            </a:fld>
            <a:endParaRPr lang="en-US"/>
          </a:p>
        </p:txBody>
      </p:sp>
    </p:spTree>
    <p:extLst>
      <p:ext uri="{BB962C8B-B14F-4D97-AF65-F5344CB8AC3E}">
        <p14:creationId xmlns:p14="http://schemas.microsoft.com/office/powerpoint/2010/main" val="3802346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24FCC-2443-490B-86E9-5E0296AEA0E8}" type="slidenum">
              <a:rPr lang="en-US" smtClean="0"/>
              <a:t>66</a:t>
            </a:fld>
            <a:endParaRPr lang="en-US"/>
          </a:p>
        </p:txBody>
      </p:sp>
    </p:spTree>
    <p:extLst>
      <p:ext uri="{BB962C8B-B14F-4D97-AF65-F5344CB8AC3E}">
        <p14:creationId xmlns:p14="http://schemas.microsoft.com/office/powerpoint/2010/main" val="3026126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24FCC-2443-490B-86E9-5E0296AEA0E8}" type="slidenum">
              <a:rPr lang="en-US" smtClean="0"/>
              <a:t>68</a:t>
            </a:fld>
            <a:endParaRPr lang="en-US"/>
          </a:p>
        </p:txBody>
      </p:sp>
    </p:spTree>
    <p:extLst>
      <p:ext uri="{BB962C8B-B14F-4D97-AF65-F5344CB8AC3E}">
        <p14:creationId xmlns:p14="http://schemas.microsoft.com/office/powerpoint/2010/main" val="2973083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2DD96F6-8592-48A3-9353-160EE3C9DD51}" type="slidenum">
              <a:rPr lang="en-GB" altLang="en-US" sz="1200">
                <a:latin typeface="Times New Roman" panose="02020603050405020304" pitchFamily="18" charset="0"/>
              </a:rPr>
              <a:pPr eaLnBrk="1" hangingPunct="1"/>
              <a:t>9</a:t>
            </a:fld>
            <a:endParaRPr lang="en-GB" altLang="en-US" sz="1200">
              <a:latin typeface="Times New Roman" panose="02020603050405020304" pitchFamily="18"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08365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5CBF1FDD-9F4D-4EDF-828B-DCCD2BE9ED49}" type="slidenum">
              <a:rPr lang="en-GB" altLang="en-US" sz="1200">
                <a:latin typeface="Times New Roman" panose="02020603050405020304" pitchFamily="18" charset="0"/>
              </a:rPr>
              <a:pPr eaLnBrk="1" hangingPunct="1"/>
              <a:t>15</a:t>
            </a:fld>
            <a:endParaRPr lang="en-GB" altLang="en-US" sz="1200">
              <a:latin typeface="Times New Roman" panose="02020603050405020304" pitchFamily="18"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35399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3E9876E-4E00-485E-A9FE-4536A642EF80}" type="slidenum">
              <a:rPr lang="en-GB" altLang="en-US" sz="1200">
                <a:latin typeface="Times New Roman" panose="02020603050405020304" pitchFamily="18" charset="0"/>
              </a:rPr>
              <a:pPr eaLnBrk="1" hangingPunct="1"/>
              <a:t>16</a:t>
            </a:fld>
            <a:endParaRPr lang="en-GB" altLang="en-US" sz="1200">
              <a:latin typeface="Times New Roman" panose="02020603050405020304" pitchFamily="18"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8487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89C9C90-4CC1-4236-8014-377F8E8468E5}" type="slidenum">
              <a:rPr lang="en-GB" altLang="en-US" sz="1200">
                <a:latin typeface="Times New Roman" panose="02020603050405020304" pitchFamily="18" charset="0"/>
              </a:rPr>
              <a:pPr eaLnBrk="1" hangingPunct="1"/>
              <a:t>17</a:t>
            </a:fld>
            <a:endParaRPr lang="en-GB" altLang="en-US" sz="1200">
              <a:latin typeface="Times New Roman" panose="02020603050405020304" pitchFamily="18"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673041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DE17DAD-8C6C-487C-9DE4-3DFBEF668C3D}" type="slidenum">
              <a:rPr lang="en-GB" altLang="en-US" sz="1200">
                <a:latin typeface="Times New Roman" panose="02020603050405020304" pitchFamily="18" charset="0"/>
              </a:rPr>
              <a:pPr eaLnBrk="1" hangingPunct="1"/>
              <a:t>18</a:t>
            </a:fld>
            <a:endParaRPr lang="en-GB" altLang="en-US" sz="1200">
              <a:latin typeface="Times New Roman" panose="02020603050405020304" pitchFamily="18"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416267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5741A932-9D08-471C-B346-8CDDAB13C7FE}" type="slidenum">
              <a:rPr lang="en-GB" altLang="en-US" sz="1200">
                <a:latin typeface="Times New Roman" panose="02020603050405020304" pitchFamily="18" charset="0"/>
              </a:rPr>
              <a:pPr eaLnBrk="1" hangingPunct="1"/>
              <a:t>19</a:t>
            </a:fld>
            <a:endParaRPr lang="en-GB" altLang="en-US" sz="1200">
              <a:latin typeface="Times New Roman" panose="02020603050405020304"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86149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7919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C6B4A9-1611-4792-9094-5F34BCA07E0B}" type="datetimeFigureOut">
              <a:rPr lang="en-US" smtClean="0"/>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4188179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0103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GB" smtClean="0"/>
              <a:t>Click to edit Master title style</a:t>
            </a:r>
            <a:endParaRPr lang="en-US"/>
          </a:p>
        </p:txBody>
      </p:sp>
      <p:sp>
        <p:nvSpPr>
          <p:cNvPr id="3" name="ClipArt Placeholder 2"/>
          <p:cNvSpPr>
            <a:spLocks noGrp="1"/>
          </p:cNvSpPr>
          <p:nvPr>
            <p:ph type="clipArt" sz="half" idx="1"/>
          </p:nvPr>
        </p:nvSpPr>
        <p:spPr>
          <a:xfrm>
            <a:off x="914400" y="1981200"/>
            <a:ext cx="5080000" cy="4114800"/>
          </a:xfrm>
        </p:spPr>
        <p:txBody>
          <a:bodyPr/>
          <a:lstStyle/>
          <a:p>
            <a:pPr lvl="0"/>
            <a:endParaRPr lang="en-US" noProof="0" smtClean="0"/>
          </a:p>
        </p:txBody>
      </p:sp>
      <p:sp>
        <p:nvSpPr>
          <p:cNvPr id="4" name="Text Placeholder 3"/>
          <p:cNvSpPr>
            <a:spLocks noGrp="1"/>
          </p:cNvSpPr>
          <p:nvPr>
            <p:ph type="body" sz="half" idx="2"/>
          </p:nvPr>
        </p:nvSpPr>
        <p:spPr>
          <a:xfrm>
            <a:off x="6197600" y="1981200"/>
            <a:ext cx="5080000" cy="41148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fld id="{231ECCC3-A45F-4A82-B1A0-F649432B9F91}" type="slidenum">
              <a:rPr lang="en-GB" altLang="en-US"/>
              <a:pPr/>
              <a:t>‹#›</a:t>
            </a:fld>
            <a:endParaRPr lang="en-GB" altLang="en-US"/>
          </a:p>
        </p:txBody>
      </p:sp>
    </p:spTree>
    <p:extLst>
      <p:ext uri="{BB962C8B-B14F-4D97-AF65-F5344CB8AC3E}">
        <p14:creationId xmlns:p14="http://schemas.microsoft.com/office/powerpoint/2010/main" val="2987277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368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36101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712588-04B1-427B-82EE-E8DB90309F08}" type="datetimeFigureOut">
              <a:rPr lang="en-US" smtClean="0"/>
              <a:t>4/4/2017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852587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463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3939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9638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783603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0922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4/4/2017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230988"/>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0.png"/><Relationship Id="rId4" Type="http://schemas.openxmlformats.org/officeDocument/2006/relationships/image" Target="../media/image7.wmf"/><Relationship Id="rId9" Type="http://schemas.openxmlformats.org/officeDocument/2006/relationships/image" Target="../media/image9.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oleObject" Target="../embeddings/oleObject9.bin"/><Relationship Id="rId18" Type="http://schemas.openxmlformats.org/officeDocument/2006/relationships/oleObject" Target="../embeddings/oleObject12.bin"/><Relationship Id="rId3" Type="http://schemas.openxmlformats.org/officeDocument/2006/relationships/oleObject" Target="../embeddings/oleObject4.bin"/><Relationship Id="rId21" Type="http://schemas.openxmlformats.org/officeDocument/2006/relationships/image" Target="../media/image19.wmf"/><Relationship Id="rId7" Type="http://schemas.openxmlformats.org/officeDocument/2006/relationships/oleObject" Target="../embeddings/oleObject6.bin"/><Relationship Id="rId12" Type="http://schemas.openxmlformats.org/officeDocument/2006/relationships/image" Target="../media/image15.wmf"/><Relationship Id="rId17" Type="http://schemas.openxmlformats.org/officeDocument/2006/relationships/oleObject" Target="../embeddings/oleObject11.bin"/><Relationship Id="rId2" Type="http://schemas.openxmlformats.org/officeDocument/2006/relationships/slideLayout" Target="../slideLayouts/slideLayout2.xml"/><Relationship Id="rId16" Type="http://schemas.openxmlformats.org/officeDocument/2006/relationships/image" Target="../media/image17.wmf"/><Relationship Id="rId20" Type="http://schemas.openxmlformats.org/officeDocument/2006/relationships/oleObject" Target="../embeddings/oleObject13.bin"/><Relationship Id="rId1" Type="http://schemas.openxmlformats.org/officeDocument/2006/relationships/vmlDrawing" Target="../drawings/vmlDrawing2.vml"/><Relationship Id="rId6" Type="http://schemas.openxmlformats.org/officeDocument/2006/relationships/image" Target="../media/image12.wmf"/><Relationship Id="rId11" Type="http://schemas.openxmlformats.org/officeDocument/2006/relationships/oleObject" Target="../embeddings/oleObject8.bin"/><Relationship Id="rId5" Type="http://schemas.openxmlformats.org/officeDocument/2006/relationships/oleObject" Target="../embeddings/oleObject5.bin"/><Relationship Id="rId15" Type="http://schemas.openxmlformats.org/officeDocument/2006/relationships/oleObject" Target="../embeddings/oleObject10.bin"/><Relationship Id="rId10" Type="http://schemas.openxmlformats.org/officeDocument/2006/relationships/image" Target="../media/image14.wmf"/><Relationship Id="rId19" Type="http://schemas.openxmlformats.org/officeDocument/2006/relationships/image" Target="../media/image18.wmf"/><Relationship Id="rId4" Type="http://schemas.openxmlformats.org/officeDocument/2006/relationships/image" Target="../media/image11.wmf"/><Relationship Id="rId9" Type="http://schemas.openxmlformats.org/officeDocument/2006/relationships/oleObject" Target="../embeddings/oleObject7.bin"/><Relationship Id="rId14" Type="http://schemas.openxmlformats.org/officeDocument/2006/relationships/image" Target="../media/image16.wmf"/></Relationships>
</file>

<file path=ppt/slides/_rels/slide14.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1.wmf"/><Relationship Id="rId5" Type="http://schemas.openxmlformats.org/officeDocument/2006/relationships/oleObject" Target="../embeddings/oleObject15.bin"/><Relationship Id="rId10" Type="http://schemas.openxmlformats.org/officeDocument/2006/relationships/image" Target="../media/image23.wmf"/><Relationship Id="rId4" Type="http://schemas.openxmlformats.org/officeDocument/2006/relationships/image" Target="../media/image20.wmf"/><Relationship Id="rId9" Type="http://schemas.openxmlformats.org/officeDocument/2006/relationships/oleObject" Target="../embeddings/oleObject17.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4.wmf"/><Relationship Id="rId4" Type="http://schemas.openxmlformats.org/officeDocument/2006/relationships/oleObject" Target="../embeddings/oleObject18.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5.wmf"/><Relationship Id="rId4" Type="http://schemas.openxmlformats.org/officeDocument/2006/relationships/oleObject" Target="../embeddings/oleObject19.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30.wmf"/><Relationship Id="rId3" Type="http://schemas.openxmlformats.org/officeDocument/2006/relationships/notesSlide" Target="../notesSlides/notesSlide7.xml"/><Relationship Id="rId7" Type="http://schemas.openxmlformats.org/officeDocument/2006/relationships/image" Target="../media/image27.wmf"/><Relationship Id="rId12"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1.bin"/><Relationship Id="rId11" Type="http://schemas.openxmlformats.org/officeDocument/2006/relationships/image" Target="../media/image29.wmf"/><Relationship Id="rId5" Type="http://schemas.openxmlformats.org/officeDocument/2006/relationships/image" Target="../media/image26.wmf"/><Relationship Id="rId15" Type="http://schemas.openxmlformats.org/officeDocument/2006/relationships/image" Target="../media/image31.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28.wmf"/><Relationship Id="rId14" Type="http://schemas.openxmlformats.org/officeDocument/2006/relationships/oleObject" Target="../embeddings/oleObject25.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30.wmf"/><Relationship Id="rId3" Type="http://schemas.openxmlformats.org/officeDocument/2006/relationships/notesSlide" Target="../notesSlides/notesSlide8.xml"/><Relationship Id="rId7" Type="http://schemas.openxmlformats.org/officeDocument/2006/relationships/image" Target="../media/image27.wmf"/><Relationship Id="rId12"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7.bin"/><Relationship Id="rId11" Type="http://schemas.openxmlformats.org/officeDocument/2006/relationships/image" Target="../media/image29.wmf"/><Relationship Id="rId5" Type="http://schemas.openxmlformats.org/officeDocument/2006/relationships/image" Target="../media/image26.wmf"/><Relationship Id="rId15" Type="http://schemas.openxmlformats.org/officeDocument/2006/relationships/image" Target="../media/image31.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28.wmf"/><Relationship Id="rId14" Type="http://schemas.openxmlformats.org/officeDocument/2006/relationships/oleObject" Target="../embeddings/oleObject31.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33.bin"/><Relationship Id="rId5" Type="http://schemas.openxmlformats.org/officeDocument/2006/relationships/image" Target="../media/image26.wmf"/><Relationship Id="rId4" Type="http://schemas.openxmlformats.org/officeDocument/2006/relationships/oleObject" Target="../embeddings/oleObject3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notesSlide" Target="../notesSlides/notesSlide10.xml"/><Relationship Id="rId7"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35.bin"/><Relationship Id="rId5" Type="http://schemas.openxmlformats.org/officeDocument/2006/relationships/image" Target="../media/image26.wmf"/><Relationship Id="rId10" Type="http://schemas.openxmlformats.org/officeDocument/2006/relationships/image" Target="../media/image32.wmf"/><Relationship Id="rId4" Type="http://schemas.openxmlformats.org/officeDocument/2006/relationships/oleObject" Target="../embeddings/oleObject34.bin"/><Relationship Id="rId9" Type="http://schemas.openxmlformats.org/officeDocument/2006/relationships/oleObject" Target="../embeddings/oleObject37.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notesSlide" Target="../notesSlides/notesSlide11.xml"/><Relationship Id="rId7"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39.bin"/><Relationship Id="rId5" Type="http://schemas.openxmlformats.org/officeDocument/2006/relationships/image" Target="../media/image26.wmf"/><Relationship Id="rId10" Type="http://schemas.openxmlformats.org/officeDocument/2006/relationships/image" Target="../media/image32.wmf"/><Relationship Id="rId4" Type="http://schemas.openxmlformats.org/officeDocument/2006/relationships/oleObject" Target="../embeddings/oleObject38.bin"/><Relationship Id="rId9" Type="http://schemas.openxmlformats.org/officeDocument/2006/relationships/oleObject" Target="../embeddings/oleObject41.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notesSlide" Target="../notesSlides/notesSlide12.xml"/><Relationship Id="rId7"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43.bin"/><Relationship Id="rId5" Type="http://schemas.openxmlformats.org/officeDocument/2006/relationships/image" Target="../media/image26.wmf"/><Relationship Id="rId10" Type="http://schemas.openxmlformats.org/officeDocument/2006/relationships/image" Target="../media/image34.wmf"/><Relationship Id="rId4" Type="http://schemas.openxmlformats.org/officeDocument/2006/relationships/oleObject" Target="../embeddings/oleObject42.bin"/><Relationship Id="rId9" Type="http://schemas.openxmlformats.org/officeDocument/2006/relationships/oleObject" Target="../embeddings/oleObject45.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26.wmf"/><Relationship Id="rId4" Type="http://schemas.openxmlformats.org/officeDocument/2006/relationships/oleObject" Target="../embeddings/oleObject46.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35.wmf"/><Relationship Id="rId4" Type="http://schemas.openxmlformats.org/officeDocument/2006/relationships/oleObject" Target="../embeddings/oleObject47.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35.wmf"/><Relationship Id="rId4" Type="http://schemas.openxmlformats.org/officeDocument/2006/relationships/oleObject" Target="../embeddings/oleObject48.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3" Type="http://schemas.openxmlformats.org/officeDocument/2006/relationships/oleObject" Target="../embeddings/oleObject54.bin"/><Relationship Id="rId18" Type="http://schemas.openxmlformats.org/officeDocument/2006/relationships/oleObject" Target="../embeddings/oleObject59.bin"/><Relationship Id="rId26" Type="http://schemas.openxmlformats.org/officeDocument/2006/relationships/oleObject" Target="../embeddings/oleObject65.bin"/><Relationship Id="rId39" Type="http://schemas.openxmlformats.org/officeDocument/2006/relationships/image" Target="../media/image46.wmf"/><Relationship Id="rId21" Type="http://schemas.openxmlformats.org/officeDocument/2006/relationships/oleObject" Target="../embeddings/oleObject62.bin"/><Relationship Id="rId34" Type="http://schemas.openxmlformats.org/officeDocument/2006/relationships/oleObject" Target="../embeddings/oleObject71.bin"/><Relationship Id="rId42" Type="http://schemas.openxmlformats.org/officeDocument/2006/relationships/oleObject" Target="../embeddings/oleObject76.bin"/><Relationship Id="rId47" Type="http://schemas.openxmlformats.org/officeDocument/2006/relationships/image" Target="../media/image48.wmf"/><Relationship Id="rId50" Type="http://schemas.openxmlformats.org/officeDocument/2006/relationships/oleObject" Target="../embeddings/oleObject82.bin"/><Relationship Id="rId7" Type="http://schemas.openxmlformats.org/officeDocument/2006/relationships/oleObject" Target="../embeddings/oleObject51.bin"/><Relationship Id="rId2" Type="http://schemas.openxmlformats.org/officeDocument/2006/relationships/slideLayout" Target="../slideLayouts/slideLayout2.xml"/><Relationship Id="rId16" Type="http://schemas.openxmlformats.org/officeDocument/2006/relationships/oleObject" Target="../embeddings/oleObject57.bin"/><Relationship Id="rId29" Type="http://schemas.openxmlformats.org/officeDocument/2006/relationships/image" Target="../media/image44.wmf"/><Relationship Id="rId11" Type="http://schemas.openxmlformats.org/officeDocument/2006/relationships/oleObject" Target="../embeddings/oleObject53.bin"/><Relationship Id="rId24" Type="http://schemas.openxmlformats.org/officeDocument/2006/relationships/image" Target="../media/image42.wmf"/><Relationship Id="rId32" Type="http://schemas.openxmlformats.org/officeDocument/2006/relationships/oleObject" Target="../embeddings/oleObject69.bin"/><Relationship Id="rId37" Type="http://schemas.openxmlformats.org/officeDocument/2006/relationships/image" Target="../media/image45.wmf"/><Relationship Id="rId40" Type="http://schemas.openxmlformats.org/officeDocument/2006/relationships/oleObject" Target="../embeddings/oleObject75.bin"/><Relationship Id="rId45" Type="http://schemas.openxmlformats.org/officeDocument/2006/relationships/oleObject" Target="../embeddings/oleObject79.bin"/><Relationship Id="rId53" Type="http://schemas.openxmlformats.org/officeDocument/2006/relationships/image" Target="../media/image50.wmf"/><Relationship Id="rId5" Type="http://schemas.openxmlformats.org/officeDocument/2006/relationships/oleObject" Target="../embeddings/oleObject50.bin"/><Relationship Id="rId10" Type="http://schemas.openxmlformats.org/officeDocument/2006/relationships/image" Target="../media/image39.wmf"/><Relationship Id="rId19" Type="http://schemas.openxmlformats.org/officeDocument/2006/relationships/oleObject" Target="../embeddings/oleObject60.bin"/><Relationship Id="rId31" Type="http://schemas.openxmlformats.org/officeDocument/2006/relationships/oleObject" Target="../embeddings/oleObject68.bin"/><Relationship Id="rId44" Type="http://schemas.openxmlformats.org/officeDocument/2006/relationships/oleObject" Target="../embeddings/oleObject78.bin"/><Relationship Id="rId52" Type="http://schemas.openxmlformats.org/officeDocument/2006/relationships/oleObject" Target="../embeddings/oleObject84.bin"/><Relationship Id="rId4" Type="http://schemas.openxmlformats.org/officeDocument/2006/relationships/image" Target="../media/image36.wmf"/><Relationship Id="rId9" Type="http://schemas.openxmlformats.org/officeDocument/2006/relationships/oleObject" Target="../embeddings/oleObject52.bin"/><Relationship Id="rId14" Type="http://schemas.openxmlformats.org/officeDocument/2006/relationships/oleObject" Target="../embeddings/oleObject55.bin"/><Relationship Id="rId22" Type="http://schemas.openxmlformats.org/officeDocument/2006/relationships/image" Target="../media/image41.wmf"/><Relationship Id="rId27" Type="http://schemas.openxmlformats.org/officeDocument/2006/relationships/image" Target="../media/image43.wmf"/><Relationship Id="rId30" Type="http://schemas.openxmlformats.org/officeDocument/2006/relationships/oleObject" Target="../embeddings/oleObject67.bin"/><Relationship Id="rId35" Type="http://schemas.openxmlformats.org/officeDocument/2006/relationships/oleObject" Target="../embeddings/oleObject72.bin"/><Relationship Id="rId43" Type="http://schemas.openxmlformats.org/officeDocument/2006/relationships/oleObject" Target="../embeddings/oleObject77.bin"/><Relationship Id="rId48" Type="http://schemas.openxmlformats.org/officeDocument/2006/relationships/oleObject" Target="../embeddings/oleObject81.bin"/><Relationship Id="rId8" Type="http://schemas.openxmlformats.org/officeDocument/2006/relationships/image" Target="../media/image38.wmf"/><Relationship Id="rId51" Type="http://schemas.openxmlformats.org/officeDocument/2006/relationships/oleObject" Target="../embeddings/oleObject83.bin"/><Relationship Id="rId3" Type="http://schemas.openxmlformats.org/officeDocument/2006/relationships/oleObject" Target="../embeddings/oleObject49.bin"/><Relationship Id="rId12" Type="http://schemas.openxmlformats.org/officeDocument/2006/relationships/image" Target="../media/image40.wmf"/><Relationship Id="rId17" Type="http://schemas.openxmlformats.org/officeDocument/2006/relationships/oleObject" Target="../embeddings/oleObject58.bin"/><Relationship Id="rId25" Type="http://schemas.openxmlformats.org/officeDocument/2006/relationships/oleObject" Target="../embeddings/oleObject64.bin"/><Relationship Id="rId33" Type="http://schemas.openxmlformats.org/officeDocument/2006/relationships/oleObject" Target="../embeddings/oleObject70.bin"/><Relationship Id="rId38" Type="http://schemas.openxmlformats.org/officeDocument/2006/relationships/oleObject" Target="../embeddings/oleObject74.bin"/><Relationship Id="rId46" Type="http://schemas.openxmlformats.org/officeDocument/2006/relationships/oleObject" Target="../embeddings/oleObject80.bin"/><Relationship Id="rId20" Type="http://schemas.openxmlformats.org/officeDocument/2006/relationships/oleObject" Target="../embeddings/oleObject61.bin"/><Relationship Id="rId41" Type="http://schemas.openxmlformats.org/officeDocument/2006/relationships/image" Target="../media/image47.wmf"/><Relationship Id="rId1" Type="http://schemas.openxmlformats.org/officeDocument/2006/relationships/vmlDrawing" Target="../drawings/vmlDrawing15.vml"/><Relationship Id="rId6" Type="http://schemas.openxmlformats.org/officeDocument/2006/relationships/image" Target="../media/image37.wmf"/><Relationship Id="rId15" Type="http://schemas.openxmlformats.org/officeDocument/2006/relationships/oleObject" Target="../embeddings/oleObject56.bin"/><Relationship Id="rId23" Type="http://schemas.openxmlformats.org/officeDocument/2006/relationships/oleObject" Target="../embeddings/oleObject63.bin"/><Relationship Id="rId28" Type="http://schemas.openxmlformats.org/officeDocument/2006/relationships/oleObject" Target="../embeddings/oleObject66.bin"/><Relationship Id="rId36" Type="http://schemas.openxmlformats.org/officeDocument/2006/relationships/oleObject" Target="../embeddings/oleObject73.bin"/><Relationship Id="rId49" Type="http://schemas.openxmlformats.org/officeDocument/2006/relationships/image" Target="../media/image49.wmf"/></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7.png"/><Relationship Id="rId7" Type="http://schemas.openxmlformats.org/officeDocument/2006/relationships/image" Target="../media/image1010.png"/><Relationship Id="rId2" Type="http://schemas.openxmlformats.org/officeDocument/2006/relationships/image" Target="../media/image56.png"/><Relationship Id="rId1" Type="http://schemas.openxmlformats.org/officeDocument/2006/relationships/slideLayout" Target="../slideLayouts/slideLayout2.xml"/><Relationship Id="rId11" Type="http://schemas.openxmlformats.org/officeDocument/2006/relationships/image" Target="../media/image14.png"/><Relationship Id="rId10" Type="http://schemas.openxmlformats.org/officeDocument/2006/relationships/image" Target="../media/image13.png"/><Relationship Id="rId9" Type="http://schemas.openxmlformats.org/officeDocument/2006/relationships/image" Target="../media/image12.png"/></Relationships>
</file>

<file path=ppt/slides/_rels/slide35.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20.png"/><Relationship Id="rId3" Type="http://schemas.openxmlformats.org/officeDocument/2006/relationships/image" Target="../media/image56.png"/><Relationship Id="rId12"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18.png"/><Relationship Id="rId5" Type="http://schemas.openxmlformats.org/officeDocument/2006/relationships/image" Target="../media/image58.png"/><Relationship Id="rId10" Type="http://schemas.openxmlformats.org/officeDocument/2006/relationships/image" Target="../media/image17.png"/><Relationship Id="rId4" Type="http://schemas.openxmlformats.org/officeDocument/2006/relationships/image" Target="../media/image57.png"/><Relationship Id="rId9" Type="http://schemas.openxmlformats.org/officeDocument/2006/relationships/image" Target="../media/image161.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30.png"/><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watch?v=PaEUSkTqawE"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3.png"/><Relationship Id="rId12" Type="http://schemas.microsoft.com/office/2007/relationships/hdphoto" Target="../media/hdphoto7.wdp"/><Relationship Id="rId2" Type="http://schemas.openxmlformats.org/officeDocument/2006/relationships/notesSlide" Target="../notesSlides/notesSlide22.xml"/><Relationship Id="rId16" Type="http://schemas.openxmlformats.org/officeDocument/2006/relationships/image" Target="../media/image67.png"/><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65.png"/><Relationship Id="rId5" Type="http://schemas.openxmlformats.org/officeDocument/2006/relationships/image" Target="../media/image62.png"/><Relationship Id="rId15" Type="http://schemas.openxmlformats.org/officeDocument/2006/relationships/image" Target="../media/image550.png"/><Relationship Id="rId10" Type="http://schemas.microsoft.com/office/2007/relationships/hdphoto" Target="../media/hdphoto6.wdp"/><Relationship Id="rId4" Type="http://schemas.microsoft.com/office/2007/relationships/hdphoto" Target="../media/hdphoto3.wdp"/><Relationship Id="rId9" Type="http://schemas.openxmlformats.org/officeDocument/2006/relationships/image" Target="../media/image64.png"/><Relationship Id="rId14" Type="http://schemas.openxmlformats.org/officeDocument/2006/relationships/image" Target="../media/image540.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9.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95.jpg"/><Relationship Id="rId3" Type="http://schemas.openxmlformats.org/officeDocument/2006/relationships/image" Target="../media/image87.emf"/><Relationship Id="rId7" Type="http://schemas.openxmlformats.org/officeDocument/2006/relationships/image" Target="../media/image94.jp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6.jpg"/></Relationships>
</file>

<file path=ppt/slides/_rels/slide5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8.png"/><Relationship Id="rId7" Type="http://schemas.openxmlformats.org/officeDocument/2006/relationships/image" Target="../media/image103.png"/><Relationship Id="rId2" Type="http://schemas.openxmlformats.org/officeDocument/2006/relationships/image" Target="../media/image97.emf"/><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5.png"/></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6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emf"/><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emf"/></Relationships>
</file>

<file path=ppt/slides/_rels/slide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wmf"/></Relationships>
</file>

<file path=ppt/slides/_rels/slide7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1.png"/><Relationship Id="rId7" Type="http://schemas.openxmlformats.org/officeDocument/2006/relationships/image" Target="../media/image134.png"/><Relationship Id="rId2" Type="http://schemas.openxmlformats.org/officeDocument/2006/relationships/image" Target="../media/image92.png"/><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137.png"/><Relationship Id="rId5" Type="http://schemas.openxmlformats.org/officeDocument/2006/relationships/image" Target="../media/image133.png"/><Relationship Id="rId10" Type="http://schemas.microsoft.com/office/2007/relationships/hdphoto" Target="../media/hdphoto9.wdp"/><Relationship Id="rId4" Type="http://schemas.openxmlformats.org/officeDocument/2006/relationships/image" Target="../media/image132.png"/><Relationship Id="rId9" Type="http://schemas.openxmlformats.org/officeDocument/2006/relationships/image" Target="../media/image136.png"/></Relationships>
</file>

<file path=ppt/slides/_rels/slide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7387" y="2689783"/>
            <a:ext cx="9810637" cy="1646302"/>
          </a:xfrm>
        </p:spPr>
        <p:txBody>
          <a:bodyPr>
            <a:normAutofit fontScale="90000"/>
          </a:bodyPr>
          <a:lstStyle/>
          <a:p>
            <a:r>
              <a:rPr lang="en-US" b="1" dirty="0" smtClean="0">
                <a:latin typeface="+mn-lt"/>
              </a:rPr>
              <a:t>Constrained Parametric Convolutional Sparse Coding</a:t>
            </a:r>
            <a:br>
              <a:rPr lang="en-US" b="1" dirty="0" smtClean="0">
                <a:latin typeface="+mn-lt"/>
              </a:rPr>
            </a:br>
            <a:r>
              <a:rPr lang="en-US" sz="4000" b="1" dirty="0" smtClean="0">
                <a:solidFill>
                  <a:schemeClr val="bg1">
                    <a:lumMod val="65000"/>
                  </a:schemeClr>
                </a:solidFill>
              </a:rPr>
              <a:t/>
            </a:r>
            <a:br>
              <a:rPr lang="en-US" sz="4000" b="1" dirty="0" smtClean="0">
                <a:solidFill>
                  <a:schemeClr val="bg1">
                    <a:lumMod val="65000"/>
                  </a:schemeClr>
                </a:solidFill>
              </a:rPr>
            </a:br>
            <a:r>
              <a:rPr lang="en-US" sz="4000" b="1" dirty="0" smtClean="0">
                <a:solidFill>
                  <a:schemeClr val="bg1">
                    <a:lumMod val="65000"/>
                  </a:schemeClr>
                </a:solidFill>
              </a:rPr>
              <a:t>A CSC model for  parameterized Stroke  Sketch Re-construction</a:t>
            </a:r>
            <a:endParaRPr lang="en-US" sz="4000" b="1" dirty="0">
              <a:solidFill>
                <a:schemeClr val="bg1">
                  <a:lumMod val="65000"/>
                </a:schemeClr>
              </a:solidFill>
            </a:endParaRPr>
          </a:p>
        </p:txBody>
      </p:sp>
    </p:spTree>
    <p:extLst>
      <p:ext uri="{BB962C8B-B14F-4D97-AF65-F5344CB8AC3E}">
        <p14:creationId xmlns:p14="http://schemas.microsoft.com/office/powerpoint/2010/main" val="17966910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2247900" y="247650"/>
            <a:ext cx="7772400" cy="514350"/>
          </a:xfrm>
        </p:spPr>
        <p:txBody>
          <a:bodyPr>
            <a:normAutofit fontScale="90000"/>
          </a:bodyPr>
          <a:lstStyle/>
          <a:p>
            <a:r>
              <a:rPr lang="en-GB" altLang="en-US"/>
              <a:t>Curve representation</a:t>
            </a:r>
          </a:p>
        </p:txBody>
      </p:sp>
      <p:sp>
        <p:nvSpPr>
          <p:cNvPr id="189443" name="Rectangle 3"/>
          <p:cNvSpPr>
            <a:spLocks noGrp="1" noChangeArrowheads="1"/>
          </p:cNvSpPr>
          <p:nvPr>
            <p:ph type="body" idx="1"/>
          </p:nvPr>
        </p:nvSpPr>
        <p:spPr>
          <a:xfrm>
            <a:off x="1752600" y="846138"/>
            <a:ext cx="8694738" cy="5829300"/>
          </a:xfrm>
        </p:spPr>
        <p:txBody>
          <a:bodyPr>
            <a:normAutofit lnSpcReduction="10000"/>
          </a:bodyPr>
          <a:lstStyle/>
          <a:p>
            <a:pPr algn="just">
              <a:spcAft>
                <a:spcPts val="1400"/>
              </a:spcAft>
            </a:pPr>
            <a:r>
              <a:rPr lang="en-GB" altLang="en-US" sz="3600"/>
              <a:t>Problem: How to represent a curve easily and efficiently</a:t>
            </a:r>
          </a:p>
          <a:p>
            <a:pPr algn="just">
              <a:spcAft>
                <a:spcPts val="1400"/>
              </a:spcAft>
            </a:pPr>
            <a:r>
              <a:rPr lang="en-GB" altLang="en-US" sz="3600"/>
              <a:t>“Brute force and ignorance” approaches:</a:t>
            </a:r>
          </a:p>
          <a:p>
            <a:pPr lvl="2" algn="just">
              <a:lnSpc>
                <a:spcPct val="90000"/>
              </a:lnSpc>
            </a:pPr>
            <a:r>
              <a:rPr lang="en-GB" altLang="en-US" sz="2800"/>
              <a:t>storing a curve as many small straight line segments</a:t>
            </a:r>
          </a:p>
          <a:p>
            <a:pPr lvl="3" algn="just">
              <a:spcBef>
                <a:spcPts val="400"/>
              </a:spcBef>
            </a:pPr>
            <a:r>
              <a:rPr lang="en-GB" altLang="en-US" sz="2400"/>
              <a:t>doesn’t work well when scaled </a:t>
            </a:r>
          </a:p>
          <a:p>
            <a:pPr lvl="3" algn="just">
              <a:spcBef>
                <a:spcPts val="400"/>
              </a:spcBef>
            </a:pPr>
            <a:r>
              <a:rPr lang="en-GB" altLang="en-US" sz="2400"/>
              <a:t>inconvenient to have to specify so many points</a:t>
            </a:r>
          </a:p>
          <a:p>
            <a:pPr lvl="3" algn="just">
              <a:spcBef>
                <a:spcPts val="400"/>
              </a:spcBef>
            </a:pPr>
            <a:r>
              <a:rPr lang="en-GB" altLang="en-US" sz="2400"/>
              <a:t>need lots of points to make the curve look smooth</a:t>
            </a:r>
          </a:p>
          <a:p>
            <a:pPr lvl="2" algn="just">
              <a:spcBef>
                <a:spcPts val="400"/>
              </a:spcBef>
            </a:pPr>
            <a:r>
              <a:rPr lang="en-GB" altLang="en-US" sz="2800"/>
              <a:t>working out the equation that represents the curve</a:t>
            </a:r>
          </a:p>
          <a:p>
            <a:pPr lvl="3" algn="just">
              <a:spcBef>
                <a:spcPts val="400"/>
              </a:spcBef>
            </a:pPr>
            <a:r>
              <a:rPr lang="en-GB" altLang="en-US" sz="2400"/>
              <a:t>difficult for complex curves</a:t>
            </a:r>
          </a:p>
          <a:p>
            <a:pPr lvl="3" algn="just">
              <a:spcBef>
                <a:spcPts val="400"/>
              </a:spcBef>
            </a:pPr>
            <a:r>
              <a:rPr lang="en-GB" altLang="en-US" sz="2400"/>
              <a:t>moving an individual point requires re-calculation of the entire curve</a:t>
            </a:r>
          </a:p>
        </p:txBody>
      </p:sp>
    </p:spTree>
    <p:extLst>
      <p:ext uri="{BB962C8B-B14F-4D97-AF65-F5344CB8AC3E}">
        <p14:creationId xmlns:p14="http://schemas.microsoft.com/office/powerpoint/2010/main" val="280534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mn-lt"/>
              </a:rPr>
              <a:t>Bezier Curves</a:t>
            </a:r>
            <a:endParaRPr lang="en-US" b="1" dirty="0">
              <a:latin typeface="+mn-lt"/>
            </a:endParaRPr>
          </a:p>
        </p:txBody>
      </p:sp>
      <p:graphicFrame>
        <p:nvGraphicFramePr>
          <p:cNvPr id="4" name="Object 3"/>
          <p:cNvGraphicFramePr>
            <a:graphicFrameLocks noChangeAspect="1"/>
          </p:cNvGraphicFramePr>
          <p:nvPr/>
        </p:nvGraphicFramePr>
        <p:xfrm>
          <a:off x="1120775" y="1560513"/>
          <a:ext cx="4035425" cy="1541462"/>
        </p:xfrm>
        <a:graphic>
          <a:graphicData uri="http://schemas.openxmlformats.org/presentationml/2006/ole">
            <mc:AlternateContent xmlns:mc="http://schemas.openxmlformats.org/markup-compatibility/2006">
              <mc:Choice xmlns:v="urn:schemas-microsoft-com:vml" Requires="v">
                <p:oleObj spid="_x0000_s1152" name="Equation" r:id="rId3" imgW="1130040" imgH="431640" progId="Equation.3">
                  <p:embed/>
                </p:oleObj>
              </mc:Choice>
              <mc:Fallback>
                <p:oleObj name="Equation" r:id="rId3" imgW="1130040" imgH="431640" progId="Equation.3">
                  <p:embed/>
                  <p:pic>
                    <p:nvPicPr>
                      <p:cNvPr id="0" name=""/>
                      <p:cNvPicPr>
                        <a:picLocks noChangeAspect="1" noChangeArrowheads="1"/>
                      </p:cNvPicPr>
                      <p:nvPr/>
                    </p:nvPicPr>
                    <p:blipFill>
                      <a:blip r:embed="rId4"/>
                      <a:srcRect/>
                      <a:stretch>
                        <a:fillRect/>
                      </a:stretch>
                    </p:blipFill>
                    <p:spPr bwMode="auto">
                      <a:xfrm>
                        <a:off x="1120775" y="1560513"/>
                        <a:ext cx="4035425" cy="1541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Content Placeholder 4"/>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6095996" y="4001291"/>
            <a:ext cx="7" cy="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8716" y="1435768"/>
            <a:ext cx="5205663" cy="369565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Object 4"/>
          <p:cNvGraphicFramePr>
            <a:graphicFrameLocks noChangeAspect="1"/>
          </p:cNvGraphicFramePr>
          <p:nvPr/>
        </p:nvGraphicFramePr>
        <p:xfrm>
          <a:off x="637670" y="3682665"/>
          <a:ext cx="5386137" cy="1346534"/>
        </p:xfrm>
        <a:graphic>
          <a:graphicData uri="http://schemas.openxmlformats.org/presentationml/2006/ole">
            <mc:AlternateContent xmlns:mc="http://schemas.openxmlformats.org/markup-compatibility/2006">
              <mc:Choice xmlns:v="urn:schemas-microsoft-com:vml" Requires="v">
                <p:oleObj spid="_x0000_s1153" name="Equation" r:id="rId6" imgW="1676160" imgH="419040" progId="Equation.3">
                  <p:embed/>
                </p:oleObj>
              </mc:Choice>
              <mc:Fallback>
                <p:oleObj name="Equation" r:id="rId6" imgW="167616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670" y="3682665"/>
                        <a:ext cx="5386137" cy="1346534"/>
                      </a:xfrm>
                      <a:prstGeom prst="rect">
                        <a:avLst/>
                      </a:prstGeom>
                      <a:noFill/>
                      <a:ln>
                        <a:noFill/>
                      </a:ln>
                      <a:effectLst/>
                    </p:spPr>
                  </p:pic>
                </p:oleObj>
              </mc:Fallback>
            </mc:AlternateContent>
          </a:graphicData>
        </a:graphic>
      </p:graphicFrame>
      <p:graphicFrame>
        <p:nvGraphicFramePr>
          <p:cNvPr id="8" name="Object 70"/>
          <p:cNvGraphicFramePr>
            <a:graphicFrameLocks noChangeAspect="1"/>
          </p:cNvGraphicFramePr>
          <p:nvPr/>
        </p:nvGraphicFramePr>
        <p:xfrm>
          <a:off x="-73444" y="5712114"/>
          <a:ext cx="9650773" cy="723568"/>
        </p:xfrm>
        <a:graphic>
          <a:graphicData uri="http://schemas.openxmlformats.org/presentationml/2006/ole">
            <mc:AlternateContent xmlns:mc="http://schemas.openxmlformats.org/markup-compatibility/2006">
              <mc:Choice xmlns:v="urn:schemas-microsoft-com:vml" Requires="v">
                <p:oleObj spid="_x0000_s1154" name="Equation" r:id="rId8" imgW="3174840" imgH="241200" progId="Equation.3">
                  <p:embed/>
                </p:oleObj>
              </mc:Choice>
              <mc:Fallback>
                <p:oleObj name="Equation" r:id="rId8" imgW="3174840" imgH="241200" progId="Equation.3">
                  <p:embed/>
                  <p:pic>
                    <p:nvPicPr>
                      <p:cNvPr id="0" name=""/>
                      <p:cNvPicPr>
                        <a:picLocks noChangeAspect="1" noChangeArrowheads="1"/>
                      </p:cNvPicPr>
                      <p:nvPr/>
                    </p:nvPicPr>
                    <p:blipFill>
                      <a:blip r:embed="rId9"/>
                      <a:srcRect/>
                      <a:stretch>
                        <a:fillRect/>
                      </a:stretch>
                    </p:blipFill>
                    <p:spPr bwMode="auto">
                      <a:xfrm>
                        <a:off x="-73444" y="5712114"/>
                        <a:ext cx="9650773" cy="723568"/>
                      </a:xfrm>
                      <a:prstGeom prst="rect">
                        <a:avLst/>
                      </a:prstGeom>
                      <a:noFill/>
                      <a:ln>
                        <a:noFill/>
                      </a:ln>
                      <a:effectLst/>
                    </p:spPr>
                  </p:pic>
                </p:oleObj>
              </mc:Fallback>
            </mc:AlternateContent>
          </a:graphicData>
        </a:graphic>
      </p:graphicFrame>
      <p:sp>
        <p:nvSpPr>
          <p:cNvPr id="9" name="TextBox 8"/>
          <p:cNvSpPr txBox="1"/>
          <p:nvPr/>
        </p:nvSpPr>
        <p:spPr>
          <a:xfrm>
            <a:off x="600920" y="5289808"/>
            <a:ext cx="1717163" cy="461665"/>
          </a:xfrm>
          <a:prstGeom prst="rect">
            <a:avLst/>
          </a:prstGeom>
          <a:noFill/>
        </p:spPr>
        <p:txBody>
          <a:bodyPr wrap="square" rtlCol="0">
            <a:spAutoFit/>
          </a:bodyPr>
          <a:lstStyle/>
          <a:p>
            <a:r>
              <a:rPr lang="en-US" sz="2400" b="1" dirty="0" smtClean="0"/>
              <a:t>Example:</a:t>
            </a:r>
            <a:endParaRPr lang="en-US" sz="2400" b="1" dirty="0"/>
          </a:p>
        </p:txBody>
      </p:sp>
    </p:spTree>
    <p:extLst>
      <p:ext uri="{BB962C8B-B14F-4D97-AF65-F5344CB8AC3E}">
        <p14:creationId xmlns:p14="http://schemas.microsoft.com/office/powerpoint/2010/main" val="53499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a:xfrm>
            <a:off x="2209800" y="609600"/>
            <a:ext cx="7772400" cy="579438"/>
          </a:xfrm>
        </p:spPr>
        <p:txBody>
          <a:bodyPr>
            <a:normAutofit fontScale="90000"/>
          </a:bodyPr>
          <a:lstStyle/>
          <a:p>
            <a:r>
              <a:rPr lang="en-US" altLang="en-US" b="1" dirty="0">
                <a:latin typeface="+mn-lt"/>
              </a:rPr>
              <a:t>Bezier Curve Properties</a:t>
            </a:r>
          </a:p>
        </p:txBody>
      </p:sp>
      <p:sp>
        <p:nvSpPr>
          <p:cNvPr id="271363" name="Rectangle 3"/>
          <p:cNvSpPr>
            <a:spLocks noGrp="1" noChangeArrowheads="1"/>
          </p:cNvSpPr>
          <p:nvPr>
            <p:ph type="body" idx="1"/>
          </p:nvPr>
        </p:nvSpPr>
        <p:spPr>
          <a:xfrm>
            <a:off x="2209800" y="1387475"/>
            <a:ext cx="7772400" cy="4114800"/>
          </a:xfrm>
        </p:spPr>
        <p:txBody>
          <a:bodyPr/>
          <a:lstStyle/>
          <a:p>
            <a:pPr>
              <a:lnSpc>
                <a:spcPct val="80000"/>
              </a:lnSpc>
            </a:pPr>
            <a:r>
              <a:rPr lang="en-US" altLang="en-US" sz="2400" dirty="0"/>
              <a:t>The first and last control points are interpolated</a:t>
            </a:r>
          </a:p>
          <a:p>
            <a:pPr>
              <a:lnSpc>
                <a:spcPct val="80000"/>
              </a:lnSpc>
            </a:pPr>
            <a:r>
              <a:rPr lang="en-US" altLang="en-US" sz="2400" dirty="0"/>
              <a:t>The tangent to the curve at the first control point is along the line joining the first and second control points</a:t>
            </a:r>
          </a:p>
          <a:p>
            <a:pPr>
              <a:lnSpc>
                <a:spcPct val="80000"/>
              </a:lnSpc>
            </a:pPr>
            <a:r>
              <a:rPr lang="en-US" altLang="en-US" sz="2400" dirty="0"/>
              <a:t>The tangent at the last control point is along the line joining the second last and last control points</a:t>
            </a:r>
          </a:p>
          <a:p>
            <a:pPr>
              <a:lnSpc>
                <a:spcPct val="80000"/>
              </a:lnSpc>
            </a:pPr>
            <a:r>
              <a:rPr lang="en-US" altLang="en-US" sz="2400" dirty="0"/>
              <a:t>The curve lies entirely within the convex hull of its control points</a:t>
            </a:r>
          </a:p>
          <a:p>
            <a:pPr lvl="1">
              <a:lnSpc>
                <a:spcPct val="80000"/>
              </a:lnSpc>
            </a:pPr>
            <a:r>
              <a:rPr lang="en-US" altLang="en-US" sz="2000" dirty="0"/>
              <a:t>The Bernstein polynomials (the basis functions) sum to 1 and are everywhere </a:t>
            </a:r>
            <a:r>
              <a:rPr lang="en-US" altLang="en-US" sz="2000" dirty="0" smtClean="0"/>
              <a:t>positive</a:t>
            </a:r>
            <a:endParaRPr lang="en-US" altLang="en-US" sz="2000" dirty="0"/>
          </a:p>
        </p:txBody>
      </p:sp>
    </p:spTree>
    <p:extLst>
      <p:ext uri="{BB962C8B-B14F-4D97-AF65-F5344CB8AC3E}">
        <p14:creationId xmlns:p14="http://schemas.microsoft.com/office/powerpoint/2010/main" val="41213726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2963" name="Group 35"/>
          <p:cNvGrpSpPr>
            <a:grpSpLocks/>
          </p:cNvGrpSpPr>
          <p:nvPr/>
        </p:nvGrpSpPr>
        <p:grpSpPr bwMode="auto">
          <a:xfrm>
            <a:off x="2455864" y="1414464"/>
            <a:ext cx="3360737" cy="2624137"/>
            <a:chOff x="587" y="891"/>
            <a:chExt cx="2117" cy="1653"/>
          </a:xfrm>
        </p:grpSpPr>
        <p:graphicFrame>
          <p:nvGraphicFramePr>
            <p:cNvPr id="252930" name="Object 2"/>
            <p:cNvGraphicFramePr>
              <a:graphicFrameLocks noChangeAspect="1"/>
            </p:cNvGraphicFramePr>
            <p:nvPr/>
          </p:nvGraphicFramePr>
          <p:xfrm>
            <a:off x="587" y="891"/>
            <a:ext cx="2117" cy="300"/>
          </p:xfrm>
          <a:graphic>
            <a:graphicData uri="http://schemas.openxmlformats.org/presentationml/2006/ole">
              <mc:AlternateContent xmlns:mc="http://schemas.openxmlformats.org/markup-compatibility/2006">
                <mc:Choice xmlns:v="urn:schemas-microsoft-com:vml" Requires="v">
                  <p:oleObj spid="_x0000_s2470" name="수식" r:id="rId3" imgW="1511280" imgH="215640" progId="Equation.3">
                    <p:embed/>
                  </p:oleObj>
                </mc:Choice>
                <mc:Fallback>
                  <p:oleObj name="수식" r:id="rId3" imgW="151128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 y="891"/>
                          <a:ext cx="2117"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2931" name="Group 3"/>
            <p:cNvGrpSpPr>
              <a:grpSpLocks/>
            </p:cNvGrpSpPr>
            <p:nvPr/>
          </p:nvGrpSpPr>
          <p:grpSpPr bwMode="auto">
            <a:xfrm>
              <a:off x="612" y="1354"/>
              <a:ext cx="1981" cy="1190"/>
              <a:chOff x="3398" y="2867"/>
              <a:chExt cx="1761" cy="948"/>
            </a:xfrm>
          </p:grpSpPr>
          <p:sp>
            <p:nvSpPr>
              <p:cNvPr id="252932" name="AutoShape 4"/>
              <p:cNvSpPr>
                <a:spLocks noChangeArrowheads="1"/>
              </p:cNvSpPr>
              <p:nvPr/>
            </p:nvSpPr>
            <p:spPr bwMode="auto">
              <a:xfrm>
                <a:off x="3465" y="3591"/>
                <a:ext cx="44" cy="41"/>
              </a:xfrm>
              <a:prstGeom prst="octagon">
                <a:avLst>
                  <a:gd name="adj" fmla="val 29287"/>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33" name="AutoShape 5"/>
              <p:cNvSpPr>
                <a:spLocks noChangeArrowheads="1"/>
              </p:cNvSpPr>
              <p:nvPr/>
            </p:nvSpPr>
            <p:spPr bwMode="auto">
              <a:xfrm>
                <a:off x="5034" y="3425"/>
                <a:ext cx="44" cy="41"/>
              </a:xfrm>
              <a:prstGeom prst="octagon">
                <a:avLst>
                  <a:gd name="adj" fmla="val 29287"/>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252934" name="Object 6"/>
              <p:cNvGraphicFramePr>
                <a:graphicFrameLocks noChangeAspect="1"/>
              </p:cNvGraphicFramePr>
              <p:nvPr/>
            </p:nvGraphicFramePr>
            <p:xfrm>
              <a:off x="3398" y="3659"/>
              <a:ext cx="125" cy="156"/>
            </p:xfrm>
            <a:graphic>
              <a:graphicData uri="http://schemas.openxmlformats.org/presentationml/2006/ole">
                <mc:AlternateContent xmlns:mc="http://schemas.openxmlformats.org/markup-compatibility/2006">
                  <mc:Choice xmlns:v="urn:schemas-microsoft-com:vml" Requires="v">
                    <p:oleObj spid="_x0000_s2471" name="수식" r:id="rId5" imgW="152280" imgH="215640" progId="Equation.3">
                      <p:embed/>
                    </p:oleObj>
                  </mc:Choice>
                  <mc:Fallback>
                    <p:oleObj name="수식" r:id="rId5" imgW="15228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8" y="3659"/>
                            <a:ext cx="125"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2935" name="Object 7"/>
              <p:cNvGraphicFramePr>
                <a:graphicFrameLocks noChangeAspect="1"/>
              </p:cNvGraphicFramePr>
              <p:nvPr/>
            </p:nvGraphicFramePr>
            <p:xfrm>
              <a:off x="5023" y="3489"/>
              <a:ext cx="136" cy="156"/>
            </p:xfrm>
            <a:graphic>
              <a:graphicData uri="http://schemas.openxmlformats.org/presentationml/2006/ole">
                <mc:AlternateContent xmlns:mc="http://schemas.openxmlformats.org/markup-compatibility/2006">
                  <mc:Choice xmlns:v="urn:schemas-microsoft-com:vml" Requires="v">
                    <p:oleObj spid="_x0000_s2472" name="수식" r:id="rId7" imgW="164880" imgH="215640" progId="Equation.3">
                      <p:embed/>
                    </p:oleObj>
                  </mc:Choice>
                  <mc:Fallback>
                    <p:oleObj name="수식" r:id="rId7" imgW="16488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3" y="3489"/>
                            <a:ext cx="136"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2936" name="Freeform 8"/>
              <p:cNvSpPr>
                <a:spLocks/>
              </p:cNvSpPr>
              <p:nvPr/>
            </p:nvSpPr>
            <p:spPr bwMode="auto">
              <a:xfrm>
                <a:off x="3480" y="2953"/>
                <a:ext cx="1269" cy="654"/>
              </a:xfrm>
              <a:custGeom>
                <a:avLst/>
                <a:gdLst>
                  <a:gd name="T0" fmla="*/ 0 w 1488"/>
                  <a:gd name="T1" fmla="*/ 904 h 904"/>
                  <a:gd name="T2" fmla="*/ 288 w 1488"/>
                  <a:gd name="T3" fmla="*/ 136 h 904"/>
                  <a:gd name="T4" fmla="*/ 1344 w 1488"/>
                  <a:gd name="T5" fmla="*/ 88 h 904"/>
                  <a:gd name="T6" fmla="*/ 1152 w 1488"/>
                  <a:gd name="T7" fmla="*/ 232 h 904"/>
                </a:gdLst>
                <a:ahLst/>
                <a:cxnLst>
                  <a:cxn ang="0">
                    <a:pos x="T0" y="T1"/>
                  </a:cxn>
                  <a:cxn ang="0">
                    <a:pos x="T2" y="T3"/>
                  </a:cxn>
                  <a:cxn ang="0">
                    <a:pos x="T4" y="T5"/>
                  </a:cxn>
                  <a:cxn ang="0">
                    <a:pos x="T6" y="T7"/>
                  </a:cxn>
                </a:cxnLst>
                <a:rect l="0" t="0" r="r" b="b"/>
                <a:pathLst>
                  <a:path w="1488" h="904">
                    <a:moveTo>
                      <a:pt x="0" y="904"/>
                    </a:moveTo>
                    <a:cubicBezTo>
                      <a:pt x="32" y="588"/>
                      <a:pt x="64" y="272"/>
                      <a:pt x="288" y="136"/>
                    </a:cubicBezTo>
                    <a:cubicBezTo>
                      <a:pt x="512" y="0"/>
                      <a:pt x="1200" y="72"/>
                      <a:pt x="1344" y="88"/>
                    </a:cubicBezTo>
                    <a:cubicBezTo>
                      <a:pt x="1488" y="104"/>
                      <a:pt x="1192" y="208"/>
                      <a:pt x="1152" y="232"/>
                    </a:cubicBezTo>
                  </a:path>
                </a:pathLst>
              </a:cu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cap="sq"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37" name="Freeform 9"/>
              <p:cNvSpPr>
                <a:spLocks/>
              </p:cNvSpPr>
              <p:nvPr/>
            </p:nvSpPr>
            <p:spPr bwMode="auto">
              <a:xfrm>
                <a:off x="3480" y="2924"/>
                <a:ext cx="1556" cy="683"/>
              </a:xfrm>
              <a:custGeom>
                <a:avLst/>
                <a:gdLst>
                  <a:gd name="T0" fmla="*/ 0 w 1824"/>
                  <a:gd name="T1" fmla="*/ 944 h 944"/>
                  <a:gd name="T2" fmla="*/ 528 w 1824"/>
                  <a:gd name="T3" fmla="*/ 224 h 944"/>
                  <a:gd name="T4" fmla="*/ 1104 w 1824"/>
                  <a:gd name="T5" fmla="*/ 80 h 944"/>
                  <a:gd name="T6" fmla="*/ 1824 w 1824"/>
                  <a:gd name="T7" fmla="*/ 704 h 944"/>
                </a:gdLst>
                <a:ahLst/>
                <a:cxnLst>
                  <a:cxn ang="0">
                    <a:pos x="T0" y="T1"/>
                  </a:cxn>
                  <a:cxn ang="0">
                    <a:pos x="T2" y="T3"/>
                  </a:cxn>
                  <a:cxn ang="0">
                    <a:pos x="T4" y="T5"/>
                  </a:cxn>
                  <a:cxn ang="0">
                    <a:pos x="T6" y="T7"/>
                  </a:cxn>
                </a:cxnLst>
                <a:rect l="0" t="0" r="r" b="b"/>
                <a:pathLst>
                  <a:path w="1824" h="944">
                    <a:moveTo>
                      <a:pt x="0" y="944"/>
                    </a:moveTo>
                    <a:cubicBezTo>
                      <a:pt x="172" y="656"/>
                      <a:pt x="344" y="368"/>
                      <a:pt x="528" y="224"/>
                    </a:cubicBezTo>
                    <a:cubicBezTo>
                      <a:pt x="712" y="80"/>
                      <a:pt x="888" y="0"/>
                      <a:pt x="1104" y="80"/>
                    </a:cubicBezTo>
                    <a:cubicBezTo>
                      <a:pt x="1320" y="160"/>
                      <a:pt x="1572" y="432"/>
                      <a:pt x="1824" y="704"/>
                    </a:cubicBezTo>
                  </a:path>
                </a:pathLst>
              </a:custGeom>
              <a:noFill/>
              <a:ln w="28575" cap="sq"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38" name="Line 10"/>
              <p:cNvSpPr>
                <a:spLocks noChangeShapeType="1"/>
              </p:cNvSpPr>
              <p:nvPr/>
            </p:nvSpPr>
            <p:spPr bwMode="auto">
              <a:xfrm flipV="1">
                <a:off x="3480" y="3055"/>
                <a:ext cx="361" cy="552"/>
              </a:xfrm>
              <a:prstGeom prst="line">
                <a:avLst/>
              </a:prstGeom>
              <a:noFill/>
              <a:ln w="1905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39" name="Line 11"/>
              <p:cNvSpPr>
                <a:spLocks noChangeShapeType="1"/>
              </p:cNvSpPr>
              <p:nvPr/>
            </p:nvSpPr>
            <p:spPr bwMode="auto">
              <a:xfrm flipH="1" flipV="1">
                <a:off x="4749" y="2947"/>
                <a:ext cx="287" cy="48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40" name="Line 12"/>
              <p:cNvSpPr>
                <a:spLocks noChangeShapeType="1"/>
              </p:cNvSpPr>
              <p:nvPr/>
            </p:nvSpPr>
            <p:spPr bwMode="auto">
              <a:xfrm flipH="1" flipV="1">
                <a:off x="4831" y="3051"/>
                <a:ext cx="205" cy="38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41" name="Line 13"/>
              <p:cNvSpPr>
                <a:spLocks noChangeShapeType="1"/>
              </p:cNvSpPr>
              <p:nvPr/>
            </p:nvSpPr>
            <p:spPr bwMode="auto">
              <a:xfrm flipH="1" flipV="1">
                <a:off x="4913" y="3086"/>
                <a:ext cx="164" cy="34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42" name="Line 14"/>
              <p:cNvSpPr>
                <a:spLocks noChangeShapeType="1"/>
              </p:cNvSpPr>
              <p:nvPr/>
            </p:nvSpPr>
            <p:spPr bwMode="auto">
              <a:xfrm flipH="1" flipV="1">
                <a:off x="4690" y="3049"/>
                <a:ext cx="364" cy="391"/>
              </a:xfrm>
              <a:prstGeom prst="line">
                <a:avLst/>
              </a:prstGeom>
              <a:noFill/>
              <a:ln w="1905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252943" name="Object 15"/>
              <p:cNvGraphicFramePr>
                <a:graphicFrameLocks noChangeAspect="1"/>
              </p:cNvGraphicFramePr>
              <p:nvPr/>
            </p:nvGraphicFramePr>
            <p:xfrm>
              <a:off x="3744" y="2867"/>
              <a:ext cx="164" cy="169"/>
            </p:xfrm>
            <a:graphic>
              <a:graphicData uri="http://schemas.openxmlformats.org/presentationml/2006/ole">
                <mc:AlternateContent xmlns:mc="http://schemas.openxmlformats.org/markup-compatibility/2006">
                  <mc:Choice xmlns:v="urn:schemas-microsoft-com:vml" Requires="v">
                    <p:oleObj spid="_x0000_s2473" name="수식" r:id="rId9" imgW="177480" imgH="215640" progId="Equation.3">
                      <p:embed/>
                    </p:oleObj>
                  </mc:Choice>
                  <mc:Fallback>
                    <p:oleObj name="수식" r:id="rId9" imgW="17748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44" y="2867"/>
                            <a:ext cx="164" cy="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2944" name="Object 16"/>
              <p:cNvGraphicFramePr>
                <a:graphicFrameLocks noChangeAspect="1"/>
              </p:cNvGraphicFramePr>
              <p:nvPr/>
            </p:nvGraphicFramePr>
            <p:xfrm>
              <a:off x="4689" y="2873"/>
              <a:ext cx="177" cy="169"/>
            </p:xfrm>
            <a:graphic>
              <a:graphicData uri="http://schemas.openxmlformats.org/presentationml/2006/ole">
                <mc:AlternateContent xmlns:mc="http://schemas.openxmlformats.org/markup-compatibility/2006">
                  <mc:Choice xmlns:v="urn:schemas-microsoft-com:vml" Requires="v">
                    <p:oleObj spid="_x0000_s2474" name="수식" r:id="rId11" imgW="190440" imgH="215640" progId="Equation.3">
                      <p:embed/>
                    </p:oleObj>
                  </mc:Choice>
                  <mc:Fallback>
                    <p:oleObj name="수식" r:id="rId11" imgW="19044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89" y="2873"/>
                            <a:ext cx="177" cy="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252959" name="Object 31"/>
          <p:cNvGraphicFramePr>
            <a:graphicFrameLocks noChangeAspect="1"/>
          </p:cNvGraphicFramePr>
          <p:nvPr/>
        </p:nvGraphicFramePr>
        <p:xfrm>
          <a:off x="3036889" y="4032251"/>
          <a:ext cx="6300787" cy="1838325"/>
        </p:xfrm>
        <a:graphic>
          <a:graphicData uri="http://schemas.openxmlformats.org/presentationml/2006/ole">
            <mc:AlternateContent xmlns:mc="http://schemas.openxmlformats.org/markup-compatibility/2006">
              <mc:Choice xmlns:v="urn:schemas-microsoft-com:vml" Requires="v">
                <p:oleObj spid="_x0000_s2475" name="Microsoft Equation 3.0" r:id="rId13" imgW="3886200" imgH="1130040" progId="Equation.3">
                  <p:embed/>
                </p:oleObj>
              </mc:Choice>
              <mc:Fallback>
                <p:oleObj name="Microsoft Equation 3.0" r:id="rId13" imgW="3886200" imgH="1130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36889" y="4032251"/>
                        <a:ext cx="6300787" cy="183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2964" name="Group 36"/>
          <p:cNvGrpSpPr>
            <a:grpSpLocks/>
          </p:cNvGrpSpPr>
          <p:nvPr/>
        </p:nvGrpSpPr>
        <p:grpSpPr bwMode="auto">
          <a:xfrm>
            <a:off x="6469064" y="1582739"/>
            <a:ext cx="3144837" cy="2422525"/>
            <a:chOff x="3115" y="997"/>
            <a:chExt cx="1981" cy="1526"/>
          </a:xfrm>
        </p:grpSpPr>
        <p:sp>
          <p:nvSpPr>
            <p:cNvPr id="252945" name="AutoShape 17"/>
            <p:cNvSpPr>
              <a:spLocks noChangeArrowheads="1"/>
            </p:cNvSpPr>
            <p:nvPr/>
          </p:nvSpPr>
          <p:spPr bwMode="auto">
            <a:xfrm>
              <a:off x="3190" y="2242"/>
              <a:ext cx="50" cy="51"/>
            </a:xfrm>
            <a:prstGeom prst="octagon">
              <a:avLst>
                <a:gd name="adj" fmla="val 29287"/>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46" name="AutoShape 18"/>
            <p:cNvSpPr>
              <a:spLocks noChangeArrowheads="1"/>
            </p:cNvSpPr>
            <p:nvPr/>
          </p:nvSpPr>
          <p:spPr bwMode="auto">
            <a:xfrm>
              <a:off x="4955" y="2033"/>
              <a:ext cx="50" cy="52"/>
            </a:xfrm>
            <a:prstGeom prst="octagon">
              <a:avLst>
                <a:gd name="adj" fmla="val 29287"/>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252947" name="Object 19"/>
            <p:cNvGraphicFramePr>
              <a:graphicFrameLocks noChangeAspect="1"/>
            </p:cNvGraphicFramePr>
            <p:nvPr/>
          </p:nvGraphicFramePr>
          <p:xfrm>
            <a:off x="3115" y="2327"/>
            <a:ext cx="141" cy="196"/>
          </p:xfrm>
          <a:graphic>
            <a:graphicData uri="http://schemas.openxmlformats.org/presentationml/2006/ole">
              <mc:AlternateContent xmlns:mc="http://schemas.openxmlformats.org/markup-compatibility/2006">
                <mc:Choice xmlns:v="urn:schemas-microsoft-com:vml" Requires="v">
                  <p:oleObj spid="_x0000_s2476" name="수식" r:id="rId15" imgW="152280" imgH="215640" progId="Equation.3">
                    <p:embed/>
                  </p:oleObj>
                </mc:Choice>
                <mc:Fallback>
                  <p:oleObj name="수식" r:id="rId15" imgW="152280" imgH="215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15" y="2327"/>
                          <a:ext cx="141"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2948" name="Object 20"/>
            <p:cNvGraphicFramePr>
              <a:graphicFrameLocks noChangeAspect="1"/>
            </p:cNvGraphicFramePr>
            <p:nvPr/>
          </p:nvGraphicFramePr>
          <p:xfrm>
            <a:off x="4943" y="2114"/>
            <a:ext cx="153" cy="196"/>
          </p:xfrm>
          <a:graphic>
            <a:graphicData uri="http://schemas.openxmlformats.org/presentationml/2006/ole">
              <mc:AlternateContent xmlns:mc="http://schemas.openxmlformats.org/markup-compatibility/2006">
                <mc:Choice xmlns:v="urn:schemas-microsoft-com:vml" Requires="v">
                  <p:oleObj spid="_x0000_s2477" name="수식" r:id="rId17" imgW="164880" imgH="215640" progId="Equation.3">
                    <p:embed/>
                  </p:oleObj>
                </mc:Choice>
                <mc:Fallback>
                  <p:oleObj name="수식" r:id="rId17" imgW="16488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3" y="2114"/>
                          <a:ext cx="153"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2949" name="Freeform 21"/>
            <p:cNvSpPr>
              <a:spLocks/>
            </p:cNvSpPr>
            <p:nvPr/>
          </p:nvSpPr>
          <p:spPr bwMode="auto">
            <a:xfrm>
              <a:off x="3207" y="1441"/>
              <a:ext cx="1428" cy="821"/>
            </a:xfrm>
            <a:custGeom>
              <a:avLst/>
              <a:gdLst>
                <a:gd name="T0" fmla="*/ 0 w 1488"/>
                <a:gd name="T1" fmla="*/ 904 h 904"/>
                <a:gd name="T2" fmla="*/ 288 w 1488"/>
                <a:gd name="T3" fmla="*/ 136 h 904"/>
                <a:gd name="T4" fmla="*/ 1344 w 1488"/>
                <a:gd name="T5" fmla="*/ 88 h 904"/>
                <a:gd name="T6" fmla="*/ 1152 w 1488"/>
                <a:gd name="T7" fmla="*/ 232 h 904"/>
              </a:gdLst>
              <a:ahLst/>
              <a:cxnLst>
                <a:cxn ang="0">
                  <a:pos x="T0" y="T1"/>
                </a:cxn>
                <a:cxn ang="0">
                  <a:pos x="T2" y="T3"/>
                </a:cxn>
                <a:cxn ang="0">
                  <a:pos x="T4" y="T5"/>
                </a:cxn>
                <a:cxn ang="0">
                  <a:pos x="T6" y="T7"/>
                </a:cxn>
              </a:cxnLst>
              <a:rect l="0" t="0" r="r" b="b"/>
              <a:pathLst>
                <a:path w="1488" h="904">
                  <a:moveTo>
                    <a:pt x="0" y="904"/>
                  </a:moveTo>
                  <a:cubicBezTo>
                    <a:pt x="32" y="588"/>
                    <a:pt x="64" y="272"/>
                    <a:pt x="288" y="136"/>
                  </a:cubicBezTo>
                  <a:cubicBezTo>
                    <a:pt x="512" y="0"/>
                    <a:pt x="1200" y="72"/>
                    <a:pt x="1344" y="88"/>
                  </a:cubicBezTo>
                  <a:cubicBezTo>
                    <a:pt x="1488" y="104"/>
                    <a:pt x="1192" y="208"/>
                    <a:pt x="1152" y="232"/>
                  </a:cubicBezTo>
                </a:path>
              </a:pathLst>
            </a:cu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cap="sq"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50" name="Freeform 22"/>
            <p:cNvSpPr>
              <a:spLocks/>
            </p:cNvSpPr>
            <p:nvPr/>
          </p:nvSpPr>
          <p:spPr bwMode="auto">
            <a:xfrm>
              <a:off x="3207" y="1405"/>
              <a:ext cx="1751" cy="857"/>
            </a:xfrm>
            <a:custGeom>
              <a:avLst/>
              <a:gdLst>
                <a:gd name="T0" fmla="*/ 0 w 1824"/>
                <a:gd name="T1" fmla="*/ 944 h 944"/>
                <a:gd name="T2" fmla="*/ 528 w 1824"/>
                <a:gd name="T3" fmla="*/ 224 h 944"/>
                <a:gd name="T4" fmla="*/ 1104 w 1824"/>
                <a:gd name="T5" fmla="*/ 80 h 944"/>
                <a:gd name="T6" fmla="*/ 1824 w 1824"/>
                <a:gd name="T7" fmla="*/ 704 h 944"/>
              </a:gdLst>
              <a:ahLst/>
              <a:cxnLst>
                <a:cxn ang="0">
                  <a:pos x="T0" y="T1"/>
                </a:cxn>
                <a:cxn ang="0">
                  <a:pos x="T2" y="T3"/>
                </a:cxn>
                <a:cxn ang="0">
                  <a:pos x="T4" y="T5"/>
                </a:cxn>
                <a:cxn ang="0">
                  <a:pos x="T6" y="T7"/>
                </a:cxn>
              </a:cxnLst>
              <a:rect l="0" t="0" r="r" b="b"/>
              <a:pathLst>
                <a:path w="1824" h="944">
                  <a:moveTo>
                    <a:pt x="0" y="944"/>
                  </a:moveTo>
                  <a:cubicBezTo>
                    <a:pt x="172" y="656"/>
                    <a:pt x="344" y="368"/>
                    <a:pt x="528" y="224"/>
                  </a:cubicBezTo>
                  <a:cubicBezTo>
                    <a:pt x="712" y="80"/>
                    <a:pt x="888" y="0"/>
                    <a:pt x="1104" y="80"/>
                  </a:cubicBezTo>
                  <a:cubicBezTo>
                    <a:pt x="1320" y="160"/>
                    <a:pt x="1572" y="432"/>
                    <a:pt x="1824" y="704"/>
                  </a:cubicBezTo>
                </a:path>
              </a:pathLst>
            </a:custGeom>
            <a:noFill/>
            <a:ln w="28575" cap="sq"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51" name="Line 23"/>
            <p:cNvSpPr>
              <a:spLocks noChangeShapeType="1"/>
            </p:cNvSpPr>
            <p:nvPr/>
          </p:nvSpPr>
          <p:spPr bwMode="auto">
            <a:xfrm flipH="1" flipV="1">
              <a:off x="4635" y="1433"/>
              <a:ext cx="323" cy="61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52" name="Line 24"/>
            <p:cNvSpPr>
              <a:spLocks noChangeShapeType="1"/>
            </p:cNvSpPr>
            <p:nvPr/>
          </p:nvSpPr>
          <p:spPr bwMode="auto">
            <a:xfrm flipH="1" flipV="1">
              <a:off x="4727" y="1564"/>
              <a:ext cx="231" cy="47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53" name="Line 25"/>
            <p:cNvSpPr>
              <a:spLocks noChangeShapeType="1"/>
            </p:cNvSpPr>
            <p:nvPr/>
          </p:nvSpPr>
          <p:spPr bwMode="auto">
            <a:xfrm flipH="1" flipV="1">
              <a:off x="4819" y="1608"/>
              <a:ext cx="185" cy="43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54" name="Freeform 26"/>
            <p:cNvSpPr>
              <a:spLocks/>
            </p:cNvSpPr>
            <p:nvPr/>
          </p:nvSpPr>
          <p:spPr bwMode="auto">
            <a:xfrm>
              <a:off x="3215" y="1266"/>
              <a:ext cx="1761" cy="1002"/>
            </a:xfrm>
            <a:custGeom>
              <a:avLst/>
              <a:gdLst>
                <a:gd name="T0" fmla="*/ 0 w 1761"/>
                <a:gd name="T1" fmla="*/ 1002 h 1002"/>
                <a:gd name="T2" fmla="*/ 572 w 1761"/>
                <a:gd name="T3" fmla="*/ 0 h 1002"/>
                <a:gd name="T4" fmla="*/ 1134 w 1761"/>
                <a:gd name="T5" fmla="*/ 0 h 1002"/>
                <a:gd name="T6" fmla="*/ 1761 w 1761"/>
                <a:gd name="T7" fmla="*/ 793 h 1002"/>
              </a:gdLst>
              <a:ahLst/>
              <a:cxnLst>
                <a:cxn ang="0">
                  <a:pos x="T0" y="T1"/>
                </a:cxn>
                <a:cxn ang="0">
                  <a:pos x="T2" y="T3"/>
                </a:cxn>
                <a:cxn ang="0">
                  <a:pos x="T4" y="T5"/>
                </a:cxn>
                <a:cxn ang="0">
                  <a:pos x="T6" y="T7"/>
                </a:cxn>
              </a:cxnLst>
              <a:rect l="0" t="0" r="r" b="b"/>
              <a:pathLst>
                <a:path w="1761" h="1002">
                  <a:moveTo>
                    <a:pt x="0" y="1002"/>
                  </a:moveTo>
                  <a:lnTo>
                    <a:pt x="572" y="0"/>
                  </a:lnTo>
                  <a:lnTo>
                    <a:pt x="1134" y="0"/>
                  </a:lnTo>
                  <a:lnTo>
                    <a:pt x="1761" y="793"/>
                  </a:lnTo>
                </a:path>
              </a:pathLst>
            </a:custGeom>
            <a:noFill/>
            <a:ln w="12700" cap="sq"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55" name="AutoShape 27"/>
            <p:cNvSpPr>
              <a:spLocks noChangeArrowheads="1"/>
            </p:cNvSpPr>
            <p:nvPr/>
          </p:nvSpPr>
          <p:spPr bwMode="auto">
            <a:xfrm>
              <a:off x="3771" y="1243"/>
              <a:ext cx="50" cy="51"/>
            </a:xfrm>
            <a:prstGeom prst="octagon">
              <a:avLst>
                <a:gd name="adj" fmla="val 29287"/>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56" name="AutoShape 28"/>
            <p:cNvSpPr>
              <a:spLocks noChangeArrowheads="1"/>
            </p:cNvSpPr>
            <p:nvPr/>
          </p:nvSpPr>
          <p:spPr bwMode="auto">
            <a:xfrm>
              <a:off x="4329" y="1245"/>
              <a:ext cx="50" cy="51"/>
            </a:xfrm>
            <a:prstGeom prst="octagon">
              <a:avLst>
                <a:gd name="adj" fmla="val 29287"/>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252957" name="Object 29"/>
            <p:cNvGraphicFramePr>
              <a:graphicFrameLocks noChangeAspect="1"/>
            </p:cNvGraphicFramePr>
            <p:nvPr/>
          </p:nvGraphicFramePr>
          <p:xfrm>
            <a:off x="3712" y="1003"/>
            <a:ext cx="153" cy="196"/>
          </p:xfrm>
          <a:graphic>
            <a:graphicData uri="http://schemas.openxmlformats.org/presentationml/2006/ole">
              <mc:AlternateContent xmlns:mc="http://schemas.openxmlformats.org/markup-compatibility/2006">
                <mc:Choice xmlns:v="urn:schemas-microsoft-com:vml" Requires="v">
                  <p:oleObj spid="_x0000_s2478" name="수식" r:id="rId18" imgW="164880" imgH="215640" progId="Equation.3">
                    <p:embed/>
                  </p:oleObj>
                </mc:Choice>
                <mc:Fallback>
                  <p:oleObj name="수식" r:id="rId18" imgW="164880" imgH="21564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12" y="1003"/>
                          <a:ext cx="153"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2958" name="Object 30"/>
            <p:cNvGraphicFramePr>
              <a:graphicFrameLocks noChangeAspect="1"/>
            </p:cNvGraphicFramePr>
            <p:nvPr/>
          </p:nvGraphicFramePr>
          <p:xfrm>
            <a:off x="4311" y="1008"/>
            <a:ext cx="153" cy="209"/>
          </p:xfrm>
          <a:graphic>
            <a:graphicData uri="http://schemas.openxmlformats.org/presentationml/2006/ole">
              <mc:AlternateContent xmlns:mc="http://schemas.openxmlformats.org/markup-compatibility/2006">
                <mc:Choice xmlns:v="urn:schemas-microsoft-com:vml" Requires="v">
                  <p:oleObj spid="_x0000_s2479" name="수식" r:id="rId20" imgW="164880" imgH="228600" progId="Equation.3">
                    <p:embed/>
                  </p:oleObj>
                </mc:Choice>
                <mc:Fallback>
                  <p:oleObj name="수식" r:id="rId20" imgW="164880" imgH="2286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11" y="1008"/>
                          <a:ext cx="153"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2960" name="Oval 32"/>
            <p:cNvSpPr>
              <a:spLocks noChangeArrowheads="1"/>
            </p:cNvSpPr>
            <p:nvPr/>
          </p:nvSpPr>
          <p:spPr bwMode="auto">
            <a:xfrm>
              <a:off x="3690" y="997"/>
              <a:ext cx="211" cy="211"/>
            </a:xfrm>
            <a:prstGeom prst="ellipse">
              <a:avLst/>
            </a:prstGeom>
            <a:noFill/>
            <a:ln w="12700" cap="sq">
              <a:solidFill>
                <a:srgbClr val="FF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961" name="Oval 33"/>
            <p:cNvSpPr>
              <a:spLocks noChangeArrowheads="1"/>
            </p:cNvSpPr>
            <p:nvPr/>
          </p:nvSpPr>
          <p:spPr bwMode="auto">
            <a:xfrm>
              <a:off x="4281" y="1004"/>
              <a:ext cx="211" cy="211"/>
            </a:xfrm>
            <a:prstGeom prst="ellipse">
              <a:avLst/>
            </a:prstGeom>
            <a:noFill/>
            <a:ln w="12700" cap="sq">
              <a:solidFill>
                <a:srgbClr val="FF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52962" name="Rectangle 34"/>
          <p:cNvSpPr>
            <a:spLocks noGrp="1" noChangeArrowheads="1"/>
          </p:cNvSpPr>
          <p:nvPr>
            <p:ph type="title"/>
          </p:nvPr>
        </p:nvSpPr>
        <p:spPr>
          <a:xfrm>
            <a:off x="2239963" y="473075"/>
            <a:ext cx="7772400" cy="501650"/>
          </a:xfrm>
        </p:spPr>
        <p:txBody>
          <a:bodyPr>
            <a:normAutofit fontScale="90000"/>
          </a:bodyPr>
          <a:lstStyle/>
          <a:p>
            <a:r>
              <a:rPr lang="en-US" altLang="ko-KR" sz="4800" b="1" dirty="0">
                <a:latin typeface="+mn-lt"/>
                <a:ea typeface="Gulim" panose="020B0600000101010101" pitchFamily="34" charset="-127"/>
              </a:rPr>
              <a:t>Bezier Approximation</a:t>
            </a:r>
          </a:p>
        </p:txBody>
      </p:sp>
    </p:spTree>
    <p:extLst>
      <p:ext uri="{BB962C8B-B14F-4D97-AF65-F5344CB8AC3E}">
        <p14:creationId xmlns:p14="http://schemas.microsoft.com/office/powerpoint/2010/main" val="3662283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52963"/>
                                        </p:tgtEl>
                                        <p:attrNameLst>
                                          <p:attrName>style.visibility</p:attrName>
                                        </p:attrNameLst>
                                      </p:cBhvr>
                                      <p:to>
                                        <p:strVal val="visible"/>
                                      </p:to>
                                    </p:set>
                                    <p:anim calcmode="lin" valueType="num">
                                      <p:cBhvr additive="base">
                                        <p:cTn id="7" dur="500" fill="hold"/>
                                        <p:tgtEl>
                                          <p:spTgt spid="252963"/>
                                        </p:tgtEl>
                                        <p:attrNameLst>
                                          <p:attrName>ppt_x</p:attrName>
                                        </p:attrNameLst>
                                      </p:cBhvr>
                                      <p:tavLst>
                                        <p:tav tm="0">
                                          <p:val>
                                            <p:strVal val="0-#ppt_w/2"/>
                                          </p:val>
                                        </p:tav>
                                        <p:tav tm="100000">
                                          <p:val>
                                            <p:strVal val="#ppt_x"/>
                                          </p:val>
                                        </p:tav>
                                      </p:tavLst>
                                    </p:anim>
                                    <p:anim calcmode="lin" valueType="num">
                                      <p:cBhvr additive="base">
                                        <p:cTn id="8" dur="500" fill="hold"/>
                                        <p:tgtEl>
                                          <p:spTgt spid="25296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52959"/>
                                        </p:tgtEl>
                                        <p:attrNameLst>
                                          <p:attrName>style.visibility</p:attrName>
                                        </p:attrNameLst>
                                      </p:cBhvr>
                                      <p:to>
                                        <p:strVal val="visible"/>
                                      </p:to>
                                    </p:set>
                                    <p:anim calcmode="lin" valueType="num">
                                      <p:cBhvr additive="base">
                                        <p:cTn id="13" dur="500" fill="hold"/>
                                        <p:tgtEl>
                                          <p:spTgt spid="252959"/>
                                        </p:tgtEl>
                                        <p:attrNameLst>
                                          <p:attrName>ppt_x</p:attrName>
                                        </p:attrNameLst>
                                      </p:cBhvr>
                                      <p:tavLst>
                                        <p:tav tm="0">
                                          <p:val>
                                            <p:strVal val="0-#ppt_w/2"/>
                                          </p:val>
                                        </p:tav>
                                        <p:tav tm="100000">
                                          <p:val>
                                            <p:strVal val="#ppt_x"/>
                                          </p:val>
                                        </p:tav>
                                      </p:tavLst>
                                    </p:anim>
                                    <p:anim calcmode="lin" valueType="num">
                                      <p:cBhvr additive="base">
                                        <p:cTn id="14" dur="500" fill="hold"/>
                                        <p:tgtEl>
                                          <p:spTgt spid="25295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52964"/>
                                        </p:tgtEl>
                                        <p:attrNameLst>
                                          <p:attrName>style.visibility</p:attrName>
                                        </p:attrNameLst>
                                      </p:cBhvr>
                                      <p:to>
                                        <p:strVal val="visible"/>
                                      </p:to>
                                    </p:set>
                                    <p:anim calcmode="lin" valueType="num">
                                      <p:cBhvr additive="base">
                                        <p:cTn id="19" dur="500" fill="hold"/>
                                        <p:tgtEl>
                                          <p:spTgt spid="252964"/>
                                        </p:tgtEl>
                                        <p:attrNameLst>
                                          <p:attrName>ppt_x</p:attrName>
                                        </p:attrNameLst>
                                      </p:cBhvr>
                                      <p:tavLst>
                                        <p:tav tm="0">
                                          <p:val>
                                            <p:strVal val="0-#ppt_w/2"/>
                                          </p:val>
                                        </p:tav>
                                        <p:tav tm="100000">
                                          <p:val>
                                            <p:strVal val="#ppt_x"/>
                                          </p:val>
                                        </p:tav>
                                      </p:tavLst>
                                    </p:anim>
                                    <p:anim calcmode="lin" valueType="num">
                                      <p:cBhvr additive="base">
                                        <p:cTn id="20" dur="500" fill="hold"/>
                                        <p:tgtEl>
                                          <p:spTgt spid="2529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Freeform 2"/>
          <p:cNvSpPr>
            <a:spLocks/>
          </p:cNvSpPr>
          <p:nvPr/>
        </p:nvSpPr>
        <p:spPr bwMode="auto">
          <a:xfrm>
            <a:off x="3997325" y="2366964"/>
            <a:ext cx="3784600" cy="1730375"/>
          </a:xfrm>
          <a:custGeom>
            <a:avLst/>
            <a:gdLst>
              <a:gd name="T0" fmla="*/ 0 w 2384"/>
              <a:gd name="T1" fmla="*/ 528 h 1090"/>
              <a:gd name="T2" fmla="*/ 496 w 2384"/>
              <a:gd name="T3" fmla="*/ 237 h 1090"/>
              <a:gd name="T4" fmla="*/ 1569 w 2384"/>
              <a:gd name="T5" fmla="*/ 1051 h 1090"/>
              <a:gd name="T6" fmla="*/ 2384 w 2384"/>
              <a:gd name="T7" fmla="*/ 0 h 1090"/>
            </a:gdLst>
            <a:ahLst/>
            <a:cxnLst>
              <a:cxn ang="0">
                <a:pos x="T0" y="T1"/>
              </a:cxn>
              <a:cxn ang="0">
                <a:pos x="T2" y="T3"/>
              </a:cxn>
              <a:cxn ang="0">
                <a:pos x="T4" y="T5"/>
              </a:cxn>
              <a:cxn ang="0">
                <a:pos x="T6" y="T7"/>
              </a:cxn>
            </a:cxnLst>
            <a:rect l="0" t="0" r="r" b="b"/>
            <a:pathLst>
              <a:path w="2384" h="1090">
                <a:moveTo>
                  <a:pt x="0" y="528"/>
                </a:moveTo>
                <a:cubicBezTo>
                  <a:pt x="117" y="339"/>
                  <a:pt x="235" y="150"/>
                  <a:pt x="496" y="237"/>
                </a:cubicBezTo>
                <a:cubicBezTo>
                  <a:pt x="757" y="324"/>
                  <a:pt x="1254" y="1090"/>
                  <a:pt x="1569" y="1051"/>
                </a:cubicBezTo>
                <a:cubicBezTo>
                  <a:pt x="1884" y="1012"/>
                  <a:pt x="2134" y="506"/>
                  <a:pt x="2384" y="0"/>
                </a:cubicBezTo>
              </a:path>
            </a:pathLst>
          </a:custGeom>
          <a:noFill/>
          <a:ln w="28575" cap="sq"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27" name="Line 3"/>
          <p:cNvSpPr>
            <a:spLocks noChangeShapeType="1"/>
          </p:cNvSpPr>
          <p:nvPr/>
        </p:nvSpPr>
        <p:spPr bwMode="auto">
          <a:xfrm flipV="1">
            <a:off x="3989389" y="1423989"/>
            <a:ext cx="1189037" cy="1781175"/>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28" name="Line 4"/>
          <p:cNvSpPr>
            <a:spLocks noChangeShapeType="1"/>
          </p:cNvSpPr>
          <p:nvPr/>
        </p:nvSpPr>
        <p:spPr bwMode="auto">
          <a:xfrm flipH="1">
            <a:off x="6096000" y="2359025"/>
            <a:ext cx="1695450" cy="34163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29" name="Line 5"/>
          <p:cNvSpPr>
            <a:spLocks noChangeShapeType="1"/>
          </p:cNvSpPr>
          <p:nvPr/>
        </p:nvSpPr>
        <p:spPr bwMode="auto">
          <a:xfrm flipH="1" flipV="1">
            <a:off x="3997326" y="3205163"/>
            <a:ext cx="2098675" cy="2570162"/>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30" name="Line 6"/>
          <p:cNvSpPr>
            <a:spLocks noChangeShapeType="1"/>
          </p:cNvSpPr>
          <p:nvPr/>
        </p:nvSpPr>
        <p:spPr bwMode="auto">
          <a:xfrm flipH="1" flipV="1">
            <a:off x="5178426" y="1423988"/>
            <a:ext cx="2613025" cy="925512"/>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31" name="AutoShape 7"/>
          <p:cNvSpPr>
            <a:spLocks noChangeArrowheads="1"/>
          </p:cNvSpPr>
          <p:nvPr/>
        </p:nvSpPr>
        <p:spPr bwMode="auto">
          <a:xfrm>
            <a:off x="3963989" y="3187701"/>
            <a:ext cx="77787" cy="79375"/>
          </a:xfrm>
          <a:prstGeom prst="octagon">
            <a:avLst>
              <a:gd name="adj" fmla="val 29287"/>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32" name="AutoShape 8"/>
          <p:cNvSpPr>
            <a:spLocks noChangeArrowheads="1"/>
          </p:cNvSpPr>
          <p:nvPr/>
        </p:nvSpPr>
        <p:spPr bwMode="auto">
          <a:xfrm>
            <a:off x="6056314" y="5707064"/>
            <a:ext cx="77787" cy="79375"/>
          </a:xfrm>
          <a:prstGeom prst="octagon">
            <a:avLst>
              <a:gd name="adj" fmla="val 29287"/>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33" name="AutoShape 9"/>
          <p:cNvSpPr>
            <a:spLocks noChangeArrowheads="1"/>
          </p:cNvSpPr>
          <p:nvPr/>
        </p:nvSpPr>
        <p:spPr bwMode="auto">
          <a:xfrm>
            <a:off x="7764464" y="2303464"/>
            <a:ext cx="77787" cy="79375"/>
          </a:xfrm>
          <a:prstGeom prst="octagon">
            <a:avLst>
              <a:gd name="adj" fmla="val 29287"/>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34" name="AutoShape 10"/>
          <p:cNvSpPr>
            <a:spLocks noChangeArrowheads="1"/>
          </p:cNvSpPr>
          <p:nvPr/>
        </p:nvSpPr>
        <p:spPr bwMode="auto">
          <a:xfrm>
            <a:off x="5156200" y="1381126"/>
            <a:ext cx="77788" cy="79375"/>
          </a:xfrm>
          <a:prstGeom prst="octagon">
            <a:avLst>
              <a:gd name="adj" fmla="val 29287"/>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257035" name="Object 11"/>
          <p:cNvGraphicFramePr>
            <a:graphicFrameLocks noChangeAspect="1"/>
          </p:cNvGraphicFramePr>
          <p:nvPr/>
        </p:nvGraphicFramePr>
        <p:xfrm>
          <a:off x="3660776" y="3128964"/>
          <a:ext cx="238125" cy="338137"/>
        </p:xfrm>
        <a:graphic>
          <a:graphicData uri="http://schemas.openxmlformats.org/presentationml/2006/ole">
            <mc:AlternateContent xmlns:mc="http://schemas.openxmlformats.org/markup-compatibility/2006">
              <mc:Choice xmlns:v="urn:schemas-microsoft-com:vml" Requires="v">
                <p:oleObj spid="_x0000_s3242" name="수식" r:id="rId3" imgW="152280" imgH="215640" progId="Equation.3">
                  <p:embed/>
                </p:oleObj>
              </mc:Choice>
              <mc:Fallback>
                <p:oleObj name="수식" r:id="rId3" imgW="15228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0776" y="3128964"/>
                        <a:ext cx="238125"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7036" name="Object 12"/>
          <p:cNvGraphicFramePr>
            <a:graphicFrameLocks noChangeAspect="1"/>
          </p:cNvGraphicFramePr>
          <p:nvPr/>
        </p:nvGraphicFramePr>
        <p:xfrm>
          <a:off x="5972176" y="5768975"/>
          <a:ext cx="257175" cy="361950"/>
        </p:xfrm>
        <a:graphic>
          <a:graphicData uri="http://schemas.openxmlformats.org/presentationml/2006/ole">
            <mc:AlternateContent xmlns:mc="http://schemas.openxmlformats.org/markup-compatibility/2006">
              <mc:Choice xmlns:v="urn:schemas-microsoft-com:vml" Requires="v">
                <p:oleObj spid="_x0000_s3243" name="수식" r:id="rId5" imgW="164880" imgH="228600" progId="Equation.3">
                  <p:embed/>
                </p:oleObj>
              </mc:Choice>
              <mc:Fallback>
                <p:oleObj name="수식" r:id="rId5" imgW="1648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2176" y="5768975"/>
                        <a:ext cx="25717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7037" name="Object 13"/>
          <p:cNvGraphicFramePr>
            <a:graphicFrameLocks noChangeAspect="1"/>
          </p:cNvGraphicFramePr>
          <p:nvPr/>
        </p:nvGraphicFramePr>
        <p:xfrm>
          <a:off x="4725989" y="1249364"/>
          <a:ext cx="257175" cy="338137"/>
        </p:xfrm>
        <a:graphic>
          <a:graphicData uri="http://schemas.openxmlformats.org/presentationml/2006/ole">
            <mc:AlternateContent xmlns:mc="http://schemas.openxmlformats.org/markup-compatibility/2006">
              <mc:Choice xmlns:v="urn:schemas-microsoft-com:vml" Requires="v">
                <p:oleObj spid="_x0000_s3244" name="수식" r:id="rId7" imgW="164880" imgH="215640" progId="Equation.3">
                  <p:embed/>
                </p:oleObj>
              </mc:Choice>
              <mc:Fallback>
                <p:oleObj name="수식" r:id="rId7" imgW="16488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5989" y="1249364"/>
                        <a:ext cx="257175"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7038" name="Object 14"/>
          <p:cNvGraphicFramePr>
            <a:graphicFrameLocks noChangeAspect="1"/>
          </p:cNvGraphicFramePr>
          <p:nvPr/>
        </p:nvGraphicFramePr>
        <p:xfrm>
          <a:off x="7910514" y="2144714"/>
          <a:ext cx="257175" cy="338137"/>
        </p:xfrm>
        <a:graphic>
          <a:graphicData uri="http://schemas.openxmlformats.org/presentationml/2006/ole">
            <mc:AlternateContent xmlns:mc="http://schemas.openxmlformats.org/markup-compatibility/2006">
              <mc:Choice xmlns:v="urn:schemas-microsoft-com:vml" Requires="v">
                <p:oleObj spid="_x0000_s3245" name="수식" r:id="rId9" imgW="164880" imgH="215640" progId="Equation.3">
                  <p:embed/>
                </p:oleObj>
              </mc:Choice>
              <mc:Fallback>
                <p:oleObj name="수식" r:id="rId9" imgW="16488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10514" y="2144714"/>
                        <a:ext cx="257175"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7039" name="Rectangle 15"/>
          <p:cNvSpPr>
            <a:spLocks noGrp="1" noChangeArrowheads="1"/>
          </p:cNvSpPr>
          <p:nvPr>
            <p:ph type="title"/>
          </p:nvPr>
        </p:nvSpPr>
        <p:spPr>
          <a:xfrm>
            <a:off x="2209800" y="320675"/>
            <a:ext cx="7772400" cy="730250"/>
          </a:xfrm>
        </p:spPr>
        <p:txBody>
          <a:bodyPr>
            <a:normAutofit fontScale="90000"/>
          </a:bodyPr>
          <a:lstStyle/>
          <a:p>
            <a:r>
              <a:rPr lang="en-US" altLang="ko-KR" sz="4800" b="1" dirty="0">
                <a:latin typeface="+mn-lt"/>
                <a:ea typeface="Gulim" panose="020B0600000101010101" pitchFamily="34" charset="-127"/>
              </a:rPr>
              <a:t>Convex Hull property</a:t>
            </a:r>
          </a:p>
        </p:txBody>
      </p:sp>
    </p:spTree>
    <p:extLst>
      <p:ext uri="{BB962C8B-B14F-4D97-AF65-F5344CB8AC3E}">
        <p14:creationId xmlns:p14="http://schemas.microsoft.com/office/powerpoint/2010/main" val="3985358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7" name="Rectangle 3"/>
          <p:cNvSpPr>
            <a:spLocks noGrp="1" noChangeArrowheads="1"/>
          </p:cNvSpPr>
          <p:nvPr>
            <p:ph type="body" idx="1"/>
          </p:nvPr>
        </p:nvSpPr>
        <p:spPr>
          <a:xfrm>
            <a:off x="2209800" y="2971800"/>
            <a:ext cx="7772400" cy="1676400"/>
          </a:xfrm>
        </p:spPr>
        <p:txBody>
          <a:bodyPr/>
          <a:lstStyle/>
          <a:p>
            <a:pPr eaLnBrk="1" hangingPunct="1">
              <a:buFontTx/>
              <a:buNone/>
            </a:pPr>
            <a:r>
              <a:rPr lang="en-GB" altLang="en-US" smtClean="0">
                <a:latin typeface="Arial" panose="020B0604020202020204" pitchFamily="34" charset="0"/>
              </a:rPr>
              <a:t>Parametric representation, parameter </a:t>
            </a:r>
            <a:r>
              <a:rPr lang="en-GB" altLang="en-US" i="1" smtClean="0">
                <a:latin typeface="Arial" panose="020B0604020202020204" pitchFamily="34" charset="0"/>
              </a:rPr>
              <a:t>t</a:t>
            </a:r>
            <a:endParaRPr lang="en-GB" altLang="en-US" smtClean="0">
              <a:latin typeface="Arial" panose="020B0604020202020204" pitchFamily="34" charset="0"/>
            </a:endParaRPr>
          </a:p>
          <a:p>
            <a:pPr eaLnBrk="1" hangingPunct="1"/>
            <a:r>
              <a:rPr lang="en-GB" altLang="en-US" smtClean="0">
                <a:latin typeface="Arial" panose="020B0604020202020204" pitchFamily="34" charset="0"/>
              </a:rPr>
              <a:t>Case of 2 control points </a:t>
            </a:r>
            <a:r>
              <a:rPr lang="en-GB" altLang="en-US" i="1" smtClean="0">
                <a:latin typeface="Arial" panose="020B0604020202020204" pitchFamily="34" charset="0"/>
              </a:rPr>
              <a:t>P</a:t>
            </a:r>
            <a:r>
              <a:rPr lang="en-GB" altLang="en-US" i="1" baseline="-25000" smtClean="0">
                <a:latin typeface="Arial" panose="020B0604020202020204" pitchFamily="34" charset="0"/>
              </a:rPr>
              <a:t>0 </a:t>
            </a:r>
            <a:r>
              <a:rPr lang="en-GB" altLang="en-US" i="1" smtClean="0">
                <a:latin typeface="Arial" panose="020B0604020202020204" pitchFamily="34" charset="0"/>
              </a:rPr>
              <a:t>, P</a:t>
            </a:r>
            <a:r>
              <a:rPr lang="en-GB" altLang="en-US" i="1" baseline="-25000" smtClean="0">
                <a:latin typeface="Arial" panose="020B0604020202020204" pitchFamily="34" charset="0"/>
              </a:rPr>
              <a:t>1 </a:t>
            </a:r>
            <a:r>
              <a:rPr lang="en-GB" altLang="en-US" i="1" smtClean="0">
                <a:latin typeface="Arial" panose="020B0604020202020204" pitchFamily="34" charset="0"/>
              </a:rPr>
              <a:t>,</a:t>
            </a:r>
          </a:p>
          <a:p>
            <a:pPr lvl="1" eaLnBrk="1" hangingPunct="1"/>
            <a:endParaRPr lang="en-GB" altLang="en-US" sz="1800" baseline="-25000">
              <a:latin typeface="Arial" panose="020B0604020202020204" pitchFamily="34" charset="0"/>
            </a:endParaRPr>
          </a:p>
        </p:txBody>
      </p:sp>
      <p:graphicFrame>
        <p:nvGraphicFramePr>
          <p:cNvPr id="37890" name="Object 2"/>
          <p:cNvGraphicFramePr>
            <a:graphicFrameLocks noChangeAspect="1"/>
          </p:cNvGraphicFramePr>
          <p:nvPr/>
        </p:nvGraphicFramePr>
        <p:xfrm>
          <a:off x="3971925" y="1849438"/>
          <a:ext cx="3944938" cy="623887"/>
        </p:xfrm>
        <a:graphic>
          <a:graphicData uri="http://schemas.openxmlformats.org/presentationml/2006/ole">
            <mc:AlternateContent xmlns:mc="http://schemas.openxmlformats.org/markup-compatibility/2006">
              <mc:Choice xmlns:v="urn:schemas-microsoft-com:vml" Requires="v">
                <p:oleObj spid="_x0000_s4140" name="Equation" r:id="rId4" imgW="1447560" imgH="228600" progId="Equation.3">
                  <p:embed/>
                </p:oleObj>
              </mc:Choice>
              <mc:Fallback>
                <p:oleObj name="Equation" r:id="rId4" imgW="1447560" imgH="228600" progId="Equation.3">
                  <p:embed/>
                  <p:pic>
                    <p:nvPicPr>
                      <p:cNvPr id="0" name=""/>
                      <p:cNvPicPr>
                        <a:picLocks noChangeAspect="1" noChangeArrowheads="1"/>
                      </p:cNvPicPr>
                      <p:nvPr/>
                    </p:nvPicPr>
                    <p:blipFill>
                      <a:blip r:embed="rId5"/>
                      <a:srcRect/>
                      <a:stretch>
                        <a:fillRect/>
                      </a:stretch>
                    </p:blipFill>
                    <p:spPr bwMode="auto">
                      <a:xfrm>
                        <a:off x="3971925" y="1849438"/>
                        <a:ext cx="3944938" cy="623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11" name="Rectangle 7"/>
          <p:cNvSpPr>
            <a:spLocks noChangeArrowheads="1"/>
          </p:cNvSpPr>
          <p:nvPr/>
        </p:nvSpPr>
        <p:spPr bwMode="auto">
          <a:xfrm>
            <a:off x="2209800" y="4038600"/>
            <a:ext cx="7772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endParaRPr lang="en-GB" altLang="en-US" sz="2600" dirty="0"/>
          </a:p>
          <a:p>
            <a:pPr lvl="1" eaLnBrk="1" hangingPunct="1">
              <a:spcBef>
                <a:spcPct val="20000"/>
              </a:spcBef>
              <a:buFontTx/>
              <a:buChar char="–"/>
            </a:pPr>
            <a:r>
              <a:rPr lang="en-GB" altLang="en-US" sz="2200" i="1" dirty="0"/>
              <a:t>P</a:t>
            </a:r>
            <a:r>
              <a:rPr lang="en-GB" altLang="en-US" sz="2200" i="1" baseline="-25000" dirty="0"/>
              <a:t>0 </a:t>
            </a:r>
            <a:r>
              <a:rPr lang="en-GB" altLang="en-US" sz="2200" i="1" dirty="0"/>
              <a:t>, P</a:t>
            </a:r>
            <a:r>
              <a:rPr lang="en-GB" altLang="en-US" sz="2200" i="1" baseline="-25000" dirty="0"/>
              <a:t>1 </a:t>
            </a:r>
            <a:r>
              <a:rPr lang="en-GB" altLang="en-US" sz="2200" i="1" dirty="0"/>
              <a:t>,</a:t>
            </a:r>
            <a:r>
              <a:rPr lang="en-GB" altLang="en-US" sz="2200" i="1" baseline="-25000" dirty="0"/>
              <a:t>  </a:t>
            </a:r>
            <a:r>
              <a:rPr lang="en-GB" altLang="en-US" sz="2200" dirty="0"/>
              <a:t>may be points in 2D,  or in 3D</a:t>
            </a:r>
          </a:p>
          <a:p>
            <a:pPr lvl="1" eaLnBrk="1" hangingPunct="1">
              <a:spcBef>
                <a:spcPct val="20000"/>
              </a:spcBef>
              <a:buFontTx/>
              <a:buChar char="–"/>
            </a:pPr>
            <a:endParaRPr lang="en-GB" altLang="en-US" sz="2200" baseline="-25000" dirty="0"/>
          </a:p>
          <a:p>
            <a:pPr lvl="1" eaLnBrk="1" hangingPunct="1">
              <a:spcBef>
                <a:spcPct val="20000"/>
              </a:spcBef>
              <a:buFontTx/>
              <a:buChar char="–"/>
            </a:pPr>
            <a:r>
              <a:rPr lang="en-GB" altLang="en-US" sz="2200" i="1" dirty="0" smtClean="0"/>
              <a:t>B</a:t>
            </a:r>
            <a:r>
              <a:rPr lang="en-GB" altLang="en-US" sz="2200" i="1" baseline="-25000" dirty="0" smtClean="0"/>
              <a:t>i</a:t>
            </a:r>
            <a:r>
              <a:rPr lang="en-GB" altLang="en-US" sz="2200" i="1" dirty="0" smtClean="0"/>
              <a:t>(t</a:t>
            </a:r>
            <a:r>
              <a:rPr lang="en-GB" altLang="en-US" sz="2200" i="1" dirty="0"/>
              <a:t>) </a:t>
            </a:r>
            <a:r>
              <a:rPr lang="en-GB" altLang="en-US" sz="2200" dirty="0"/>
              <a:t>are blending functions – fixed.</a:t>
            </a:r>
          </a:p>
          <a:p>
            <a:pPr lvl="1" eaLnBrk="1" hangingPunct="1">
              <a:spcBef>
                <a:spcPct val="20000"/>
              </a:spcBef>
            </a:pPr>
            <a:endParaRPr lang="en-GB" altLang="en-US" sz="2200" dirty="0"/>
          </a:p>
          <a:p>
            <a:pPr lvl="1" eaLnBrk="1" hangingPunct="1">
              <a:spcBef>
                <a:spcPct val="20000"/>
              </a:spcBef>
              <a:buFontTx/>
              <a:buChar char="–"/>
            </a:pPr>
            <a:r>
              <a:rPr lang="en-GB" altLang="en-US" sz="2200" i="1" dirty="0" smtClean="0"/>
              <a:t>B</a:t>
            </a:r>
            <a:r>
              <a:rPr lang="en-GB" altLang="en-US" sz="2200" i="1" baseline="-25000" dirty="0" smtClean="0"/>
              <a:t>i</a:t>
            </a:r>
            <a:r>
              <a:rPr lang="en-GB" altLang="en-US" sz="2200" i="1" dirty="0" smtClean="0"/>
              <a:t>(t</a:t>
            </a:r>
            <a:r>
              <a:rPr lang="en-GB" altLang="en-US" sz="2200" i="1" dirty="0"/>
              <a:t>) “blend” </a:t>
            </a:r>
            <a:r>
              <a:rPr lang="en-GB" altLang="en-US" sz="2200" dirty="0"/>
              <a:t>points</a:t>
            </a:r>
            <a:r>
              <a:rPr lang="en-GB" altLang="en-US" sz="2200" i="1" dirty="0"/>
              <a:t> P</a:t>
            </a:r>
            <a:r>
              <a:rPr lang="en-GB" altLang="en-US" sz="2200" i="1" baseline="-25000" dirty="0"/>
              <a:t>0 </a:t>
            </a:r>
            <a:r>
              <a:rPr lang="en-GB" altLang="en-US" sz="2200" i="1" dirty="0"/>
              <a:t>, P</a:t>
            </a:r>
            <a:r>
              <a:rPr lang="en-GB" altLang="en-US" sz="2200" i="1" baseline="-25000" dirty="0"/>
              <a:t>1  </a:t>
            </a:r>
          </a:p>
          <a:p>
            <a:pPr lvl="1" eaLnBrk="1" hangingPunct="1">
              <a:spcBef>
                <a:spcPct val="20000"/>
              </a:spcBef>
              <a:buFontTx/>
              <a:buChar char="–"/>
            </a:pPr>
            <a:endParaRPr lang="en-GB" altLang="en-US" sz="2200" i="1" baseline="-25000" dirty="0"/>
          </a:p>
          <a:p>
            <a:pPr lvl="1" eaLnBrk="1" hangingPunct="1">
              <a:spcBef>
                <a:spcPct val="20000"/>
              </a:spcBef>
            </a:pPr>
            <a:endParaRPr lang="en-GB" altLang="en-US" sz="2200" i="1" baseline="-25000" dirty="0"/>
          </a:p>
          <a:p>
            <a:pPr eaLnBrk="1" hangingPunct="1">
              <a:spcBef>
                <a:spcPct val="20000"/>
              </a:spcBef>
              <a:buFontTx/>
              <a:buChar char="•"/>
            </a:pPr>
            <a:endParaRPr lang="en-GB" altLang="en-US" sz="2000" baseline="-25000" dirty="0"/>
          </a:p>
        </p:txBody>
      </p:sp>
      <p:sp>
        <p:nvSpPr>
          <p:cNvPr id="6" name="Slide Number Placeholder 5"/>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7C496965-0745-45C8-BE67-4C9BCA29F8CF}" type="slidenum">
              <a:rPr lang="en-GB" altLang="en-US" sz="1400">
                <a:latin typeface="Times New Roman" panose="02020603050405020304" pitchFamily="18" charset="0"/>
              </a:rPr>
              <a:pPr eaLnBrk="1" hangingPunct="1"/>
              <a:t>15</a:t>
            </a:fld>
            <a:endParaRPr lang="en-GB" altLang="en-US" sz="1400">
              <a:latin typeface="Times New Roman" panose="02020603050405020304" pitchFamily="18" charset="0"/>
            </a:endParaRPr>
          </a:p>
        </p:txBody>
      </p:sp>
      <p:sp>
        <p:nvSpPr>
          <p:cNvPr id="8" name="Rectangle 1026"/>
          <p:cNvSpPr>
            <a:spLocks noGrp="1" noChangeArrowheads="1"/>
          </p:cNvSpPr>
          <p:nvPr>
            <p:ph type="title"/>
          </p:nvPr>
        </p:nvSpPr>
        <p:spPr/>
        <p:txBody>
          <a:bodyPr/>
          <a:lstStyle/>
          <a:p>
            <a:pPr eaLnBrk="1" hangingPunct="1"/>
            <a:r>
              <a:rPr lang="en-GB" altLang="en-US" b="1" dirty="0" smtClean="0">
                <a:latin typeface="+mn-lt"/>
              </a:rPr>
              <a:t>Linear Interpolation</a:t>
            </a:r>
          </a:p>
        </p:txBody>
      </p:sp>
    </p:spTree>
    <p:extLst>
      <p:ext uri="{BB962C8B-B14F-4D97-AF65-F5344CB8AC3E}">
        <p14:creationId xmlns:p14="http://schemas.microsoft.com/office/powerpoint/2010/main" val="28238832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1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71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7111">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711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71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autoUpdateAnimBg="0"/>
      <p:bldP spid="47111"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9" name="Rectangle 1026"/>
          <p:cNvSpPr>
            <a:spLocks noGrp="1" noChangeArrowheads="1"/>
          </p:cNvSpPr>
          <p:nvPr>
            <p:ph type="title"/>
          </p:nvPr>
        </p:nvSpPr>
        <p:spPr/>
        <p:txBody>
          <a:bodyPr/>
          <a:lstStyle/>
          <a:p>
            <a:pPr eaLnBrk="1" hangingPunct="1"/>
            <a:r>
              <a:rPr lang="en-GB" altLang="en-US" b="1" dirty="0" smtClean="0">
                <a:latin typeface="+mn-lt"/>
              </a:rPr>
              <a:t>Linear Interpolation</a:t>
            </a:r>
          </a:p>
        </p:txBody>
      </p:sp>
      <p:sp>
        <p:nvSpPr>
          <p:cNvPr id="100355" name="Rectangle 1027"/>
          <p:cNvSpPr>
            <a:spLocks noGrp="1" noChangeArrowheads="1"/>
          </p:cNvSpPr>
          <p:nvPr>
            <p:ph type="body" idx="1"/>
          </p:nvPr>
        </p:nvSpPr>
        <p:spPr>
          <a:xfrm>
            <a:off x="2209800" y="2971800"/>
            <a:ext cx="7772400" cy="3124200"/>
          </a:xfrm>
        </p:spPr>
        <p:txBody>
          <a:bodyPr/>
          <a:lstStyle/>
          <a:p>
            <a:pPr eaLnBrk="1" hangingPunct="1">
              <a:buFontTx/>
              <a:buNone/>
            </a:pPr>
            <a:r>
              <a:rPr lang="en-GB" altLang="en-US" smtClean="0">
                <a:latin typeface="Arial" panose="020B0604020202020204" pitchFamily="34" charset="0"/>
              </a:rPr>
              <a:t>Case of 2 control points </a:t>
            </a:r>
            <a:r>
              <a:rPr lang="en-GB" altLang="en-US" i="1" smtClean="0">
                <a:latin typeface="Arial" panose="020B0604020202020204" pitchFamily="34" charset="0"/>
              </a:rPr>
              <a:t>P</a:t>
            </a:r>
            <a:r>
              <a:rPr lang="en-GB" altLang="en-US" i="1" baseline="-25000" smtClean="0">
                <a:latin typeface="Arial" panose="020B0604020202020204" pitchFamily="34" charset="0"/>
              </a:rPr>
              <a:t>0 </a:t>
            </a:r>
            <a:r>
              <a:rPr lang="en-GB" altLang="en-US" i="1" smtClean="0">
                <a:latin typeface="Arial" panose="020B0604020202020204" pitchFamily="34" charset="0"/>
              </a:rPr>
              <a:t>, P</a:t>
            </a:r>
            <a:r>
              <a:rPr lang="en-GB" altLang="en-US" i="1" baseline="-25000" smtClean="0">
                <a:latin typeface="Arial" panose="020B0604020202020204" pitchFamily="34" charset="0"/>
              </a:rPr>
              <a:t>1 </a:t>
            </a:r>
            <a:r>
              <a:rPr lang="en-GB" altLang="en-US" i="1" smtClean="0">
                <a:latin typeface="Arial" panose="020B0604020202020204" pitchFamily="34" charset="0"/>
              </a:rPr>
              <a:t>,</a:t>
            </a:r>
          </a:p>
          <a:p>
            <a:pPr eaLnBrk="1" hangingPunct="1"/>
            <a:r>
              <a:rPr lang="en-GB" altLang="en-US" smtClean="0">
                <a:latin typeface="Arial" panose="020B0604020202020204" pitchFamily="34" charset="0"/>
              </a:rPr>
              <a:t>parameter </a:t>
            </a:r>
            <a:r>
              <a:rPr lang="en-GB" altLang="en-US" i="1" smtClean="0">
                <a:latin typeface="Arial" panose="020B0604020202020204" pitchFamily="34" charset="0"/>
              </a:rPr>
              <a:t>t</a:t>
            </a:r>
            <a:endParaRPr lang="en-GB" altLang="en-US" i="1" baseline="-25000" smtClean="0">
              <a:latin typeface="Arial" panose="020B0604020202020204" pitchFamily="34" charset="0"/>
            </a:endParaRPr>
          </a:p>
          <a:p>
            <a:pPr lvl="1" eaLnBrk="1" hangingPunct="1"/>
            <a:r>
              <a:rPr lang="en-GB" altLang="en-US" i="1">
                <a:latin typeface="Arial" panose="020B0604020202020204" pitchFamily="34" charset="0"/>
              </a:rPr>
              <a:t>b</a:t>
            </a:r>
            <a:r>
              <a:rPr lang="en-GB" altLang="en-US" i="1" baseline="-25000">
                <a:latin typeface="Arial" panose="020B0604020202020204" pitchFamily="34" charset="0"/>
              </a:rPr>
              <a:t>0</a:t>
            </a:r>
            <a:r>
              <a:rPr lang="en-GB" altLang="en-US" i="1">
                <a:latin typeface="Arial" panose="020B0604020202020204" pitchFamily="34" charset="0"/>
              </a:rPr>
              <a:t>(t)=1-t, b</a:t>
            </a:r>
            <a:r>
              <a:rPr lang="en-GB" altLang="en-US" i="1" baseline="-25000">
                <a:latin typeface="Arial" panose="020B0604020202020204" pitchFamily="34" charset="0"/>
              </a:rPr>
              <a:t>1</a:t>
            </a:r>
            <a:r>
              <a:rPr lang="en-GB" altLang="en-US" i="1">
                <a:latin typeface="Arial" panose="020B0604020202020204" pitchFamily="34" charset="0"/>
              </a:rPr>
              <a:t>(t)=t  </a:t>
            </a:r>
            <a:r>
              <a:rPr lang="en-GB" altLang="en-US">
                <a:latin typeface="Arial" panose="020B0604020202020204" pitchFamily="34" charset="0"/>
              </a:rPr>
              <a:t>are the blending functions.</a:t>
            </a:r>
          </a:p>
          <a:p>
            <a:pPr lvl="1" eaLnBrk="1" hangingPunct="1"/>
            <a:r>
              <a:rPr lang="en-GB" altLang="en-US">
                <a:latin typeface="Arial" panose="020B0604020202020204" pitchFamily="34" charset="0"/>
              </a:rPr>
              <a:t>Polynomial of degree 1</a:t>
            </a:r>
          </a:p>
          <a:p>
            <a:pPr lvl="1" eaLnBrk="1" hangingPunct="1"/>
            <a:r>
              <a:rPr lang="en-GB" altLang="en-US" i="1">
                <a:latin typeface="Arial" panose="020B0604020202020204" pitchFamily="34" charset="0"/>
              </a:rPr>
              <a:t>b</a:t>
            </a:r>
            <a:r>
              <a:rPr lang="en-GB" altLang="en-US" i="1" baseline="-25000">
                <a:latin typeface="Arial" panose="020B0604020202020204" pitchFamily="34" charset="0"/>
              </a:rPr>
              <a:t>0</a:t>
            </a:r>
            <a:r>
              <a:rPr lang="en-GB" altLang="en-US" i="1">
                <a:latin typeface="Arial" panose="020B0604020202020204" pitchFamily="34" charset="0"/>
              </a:rPr>
              <a:t>(t) + b</a:t>
            </a:r>
            <a:r>
              <a:rPr lang="en-GB" altLang="en-US" i="1" baseline="-25000">
                <a:latin typeface="Arial" panose="020B0604020202020204" pitchFamily="34" charset="0"/>
              </a:rPr>
              <a:t>1</a:t>
            </a:r>
            <a:r>
              <a:rPr lang="en-GB" altLang="en-US" i="1">
                <a:latin typeface="Arial" panose="020B0604020202020204" pitchFamily="34" charset="0"/>
              </a:rPr>
              <a:t>(t)= (1-t) + t = 1 </a:t>
            </a:r>
            <a:r>
              <a:rPr lang="en-GB" altLang="en-US">
                <a:latin typeface="Arial" panose="020B0604020202020204" pitchFamily="34" charset="0"/>
              </a:rPr>
              <a:t>for all</a:t>
            </a:r>
            <a:r>
              <a:rPr lang="en-GB" altLang="en-US" i="1">
                <a:latin typeface="Arial" panose="020B0604020202020204" pitchFamily="34" charset="0"/>
              </a:rPr>
              <a:t> t</a:t>
            </a:r>
            <a:endParaRPr lang="en-GB" altLang="en-US">
              <a:latin typeface="Arial" panose="020B0604020202020204" pitchFamily="34" charset="0"/>
            </a:endParaRPr>
          </a:p>
          <a:p>
            <a:pPr eaLnBrk="1" hangingPunct="1">
              <a:buFontTx/>
              <a:buNone/>
            </a:pPr>
            <a:endParaRPr lang="en-GB" altLang="en-US" sz="2000" baseline="-25000">
              <a:latin typeface="Arial" panose="020B0604020202020204" pitchFamily="34" charset="0"/>
            </a:endParaRPr>
          </a:p>
        </p:txBody>
      </p:sp>
      <p:graphicFrame>
        <p:nvGraphicFramePr>
          <p:cNvPr id="39938" name="Object 2"/>
          <p:cNvGraphicFramePr>
            <a:graphicFrameLocks noChangeAspect="1"/>
          </p:cNvGraphicFramePr>
          <p:nvPr/>
        </p:nvGraphicFramePr>
        <p:xfrm>
          <a:off x="4162425" y="1866901"/>
          <a:ext cx="3563938" cy="588963"/>
        </p:xfrm>
        <a:graphic>
          <a:graphicData uri="http://schemas.openxmlformats.org/presentationml/2006/ole">
            <mc:AlternateContent xmlns:mc="http://schemas.openxmlformats.org/markup-compatibility/2006">
              <mc:Choice xmlns:v="urn:schemas-microsoft-com:vml" Requires="v">
                <p:oleObj spid="_x0000_s5164" name="Equation" r:id="rId4" imgW="1307880" imgH="215640" progId="Equation.3">
                  <p:embed/>
                </p:oleObj>
              </mc:Choice>
              <mc:Fallback>
                <p:oleObj name="Equation" r:id="rId4" imgW="130788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2425" y="1866901"/>
                        <a:ext cx="3563938" cy="588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357" name="Rectangle 1029"/>
          <p:cNvSpPr>
            <a:spLocks noChangeArrowheads="1"/>
          </p:cNvSpPr>
          <p:nvPr/>
        </p:nvSpPr>
        <p:spPr bwMode="auto">
          <a:xfrm>
            <a:off x="2209800" y="4953000"/>
            <a:ext cx="77724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1" eaLnBrk="1" hangingPunct="1">
              <a:spcBef>
                <a:spcPct val="20000"/>
              </a:spcBef>
            </a:pPr>
            <a:endParaRPr lang="en-GB" altLang="en-US" sz="2200"/>
          </a:p>
          <a:p>
            <a:pPr lvl="1" eaLnBrk="1" hangingPunct="1">
              <a:spcBef>
                <a:spcPct val="20000"/>
              </a:spcBef>
              <a:buFontTx/>
              <a:buChar char="–"/>
            </a:pPr>
            <a:endParaRPr lang="en-GB" altLang="en-US" sz="2200" i="1" baseline="-25000"/>
          </a:p>
          <a:p>
            <a:pPr lvl="1" eaLnBrk="1" hangingPunct="1">
              <a:spcBef>
                <a:spcPct val="20000"/>
              </a:spcBef>
              <a:buFontTx/>
              <a:buChar char="–"/>
            </a:pPr>
            <a:endParaRPr lang="en-GB" altLang="en-US" sz="2200" i="1" baseline="-25000"/>
          </a:p>
          <a:p>
            <a:pPr lvl="1" eaLnBrk="1" hangingPunct="1">
              <a:spcBef>
                <a:spcPct val="20000"/>
              </a:spcBef>
            </a:pPr>
            <a:endParaRPr lang="en-GB" altLang="en-US" sz="2200" i="1" baseline="-25000"/>
          </a:p>
          <a:p>
            <a:pPr eaLnBrk="1" hangingPunct="1">
              <a:spcBef>
                <a:spcPct val="20000"/>
              </a:spcBef>
              <a:buFontTx/>
              <a:buChar char="•"/>
            </a:pPr>
            <a:endParaRPr lang="en-GB" altLang="en-US" sz="2000" baseline="-25000"/>
          </a:p>
        </p:txBody>
      </p:sp>
      <p:sp>
        <p:nvSpPr>
          <p:cNvPr id="6" name="Slide Number Placeholder 5"/>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4BAD24D-F41B-4F2E-B44B-339350F77A73}" type="slidenum">
              <a:rPr lang="en-GB" altLang="en-US" sz="1400">
                <a:latin typeface="Times New Roman" panose="02020603050405020304" pitchFamily="18" charset="0"/>
              </a:rPr>
              <a:pPr eaLnBrk="1" hangingPunct="1"/>
              <a:t>16</a:t>
            </a:fld>
            <a:endParaRPr lang="en-GB" altLang="en-US" sz="1400">
              <a:latin typeface="Times New Roman" panose="02020603050405020304" pitchFamily="18" charset="0"/>
            </a:endParaRPr>
          </a:p>
        </p:txBody>
      </p:sp>
    </p:spTree>
    <p:extLst>
      <p:ext uri="{BB962C8B-B14F-4D97-AF65-F5344CB8AC3E}">
        <p14:creationId xmlns:p14="http://schemas.microsoft.com/office/powerpoint/2010/main" val="38103952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03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035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0035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0035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0355">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nodePh="1">
                                  <p:stCondLst>
                                    <p:cond delay="0"/>
                                  </p:stCondLst>
                                  <p:endCondLst>
                                    <p:cond evt="begin" delay="0">
                                      <p:tn val="19"/>
                                    </p:cond>
                                  </p:endCondLst>
                                  <p:childTnLst>
                                    <p:set>
                                      <p:cBhvr>
                                        <p:cTn id="20" dur="1" fill="hold">
                                          <p:stCondLst>
                                            <p:cond delay="499"/>
                                          </p:stCondLst>
                                        </p:cTn>
                                        <p:tgtEl>
                                          <p:spTgt spid="10035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autoUpdateAnimBg="0"/>
      <p:bldP spid="100357"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2" name="Line 2"/>
          <p:cNvSpPr>
            <a:spLocks noChangeShapeType="1"/>
          </p:cNvSpPr>
          <p:nvPr/>
        </p:nvSpPr>
        <p:spPr bwMode="auto">
          <a:xfrm flipV="1">
            <a:off x="2273300" y="3352800"/>
            <a:ext cx="3352800" cy="2362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3" name="Rectangle 3"/>
          <p:cNvSpPr>
            <a:spLocks noGrp="1" noChangeArrowheads="1"/>
          </p:cNvSpPr>
          <p:nvPr>
            <p:ph type="title"/>
          </p:nvPr>
        </p:nvSpPr>
        <p:spPr/>
        <p:txBody>
          <a:bodyPr/>
          <a:lstStyle/>
          <a:p>
            <a:pPr eaLnBrk="1" hangingPunct="1"/>
            <a:r>
              <a:rPr lang="en-GB" altLang="en-US" b="1" dirty="0" smtClean="0">
                <a:latin typeface="+mn-lt"/>
              </a:rPr>
              <a:t>Linear Interpolation</a:t>
            </a:r>
          </a:p>
        </p:txBody>
      </p:sp>
      <p:graphicFrame>
        <p:nvGraphicFramePr>
          <p:cNvPr id="41986" name="Object 2"/>
          <p:cNvGraphicFramePr>
            <a:graphicFrameLocks noChangeAspect="1"/>
          </p:cNvGraphicFramePr>
          <p:nvPr/>
        </p:nvGraphicFramePr>
        <p:xfrm>
          <a:off x="4162425" y="1866901"/>
          <a:ext cx="3563938" cy="588963"/>
        </p:xfrm>
        <a:graphic>
          <a:graphicData uri="http://schemas.openxmlformats.org/presentationml/2006/ole">
            <mc:AlternateContent xmlns:mc="http://schemas.openxmlformats.org/markup-compatibility/2006">
              <mc:Choice xmlns:v="urn:schemas-microsoft-com:vml" Requires="v">
                <p:oleObj spid="_x0000_s6398" name="Equation" r:id="rId4" imgW="1307880" imgH="215640" progId="Equation.3">
                  <p:embed/>
                </p:oleObj>
              </mc:Choice>
              <mc:Fallback>
                <p:oleObj name="Equation" r:id="rId4" imgW="130788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2425" y="1866901"/>
                        <a:ext cx="3563938" cy="588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429" name="Rectangle 5"/>
          <p:cNvSpPr>
            <a:spLocks noChangeArrowheads="1"/>
          </p:cNvSpPr>
          <p:nvPr/>
        </p:nvSpPr>
        <p:spPr bwMode="auto">
          <a:xfrm>
            <a:off x="2209800" y="4953000"/>
            <a:ext cx="77724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1" eaLnBrk="1" hangingPunct="1">
              <a:spcBef>
                <a:spcPct val="20000"/>
              </a:spcBef>
            </a:pPr>
            <a:endParaRPr lang="en-GB" altLang="en-US" sz="2200"/>
          </a:p>
          <a:p>
            <a:pPr lvl="1" eaLnBrk="1" hangingPunct="1">
              <a:spcBef>
                <a:spcPct val="20000"/>
              </a:spcBef>
              <a:buFontTx/>
              <a:buChar char="–"/>
            </a:pPr>
            <a:endParaRPr lang="en-GB" altLang="en-US" sz="2200" i="1" baseline="-25000"/>
          </a:p>
          <a:p>
            <a:pPr lvl="1" eaLnBrk="1" hangingPunct="1">
              <a:spcBef>
                <a:spcPct val="20000"/>
              </a:spcBef>
              <a:buFontTx/>
              <a:buChar char="–"/>
            </a:pPr>
            <a:endParaRPr lang="en-GB" altLang="en-US" sz="2200" i="1" baseline="-25000"/>
          </a:p>
          <a:p>
            <a:pPr lvl="1" eaLnBrk="1" hangingPunct="1">
              <a:spcBef>
                <a:spcPct val="20000"/>
              </a:spcBef>
            </a:pPr>
            <a:endParaRPr lang="en-GB" altLang="en-US" sz="2200" i="1" baseline="-25000"/>
          </a:p>
          <a:p>
            <a:pPr eaLnBrk="1" hangingPunct="1">
              <a:spcBef>
                <a:spcPct val="20000"/>
              </a:spcBef>
              <a:buFontTx/>
              <a:buChar char="•"/>
            </a:pPr>
            <a:endParaRPr lang="en-GB" altLang="en-US" sz="2000" baseline="-25000"/>
          </a:p>
        </p:txBody>
      </p:sp>
      <p:sp>
        <p:nvSpPr>
          <p:cNvPr id="41995" name="Line 6"/>
          <p:cNvSpPr>
            <a:spLocks noChangeShapeType="1"/>
          </p:cNvSpPr>
          <p:nvPr/>
        </p:nvSpPr>
        <p:spPr bwMode="auto">
          <a:xfrm flipV="1">
            <a:off x="2819400" y="2971800"/>
            <a:ext cx="3352800" cy="2362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6" name="Oval 7"/>
          <p:cNvSpPr>
            <a:spLocks noChangeArrowheads="1"/>
          </p:cNvSpPr>
          <p:nvPr/>
        </p:nvSpPr>
        <p:spPr bwMode="auto">
          <a:xfrm>
            <a:off x="3644900" y="46228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1997" name="Oval 8"/>
          <p:cNvSpPr>
            <a:spLocks noChangeArrowheads="1"/>
          </p:cNvSpPr>
          <p:nvPr/>
        </p:nvSpPr>
        <p:spPr bwMode="auto">
          <a:xfrm>
            <a:off x="5651500" y="32258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graphicFrame>
        <p:nvGraphicFramePr>
          <p:cNvPr id="41987" name="Object 3"/>
          <p:cNvGraphicFramePr>
            <a:graphicFrameLocks noChangeAspect="1"/>
          </p:cNvGraphicFramePr>
          <p:nvPr/>
        </p:nvGraphicFramePr>
        <p:xfrm>
          <a:off x="3402014" y="4038601"/>
          <a:ext cx="484187" cy="588963"/>
        </p:xfrm>
        <a:graphic>
          <a:graphicData uri="http://schemas.openxmlformats.org/presentationml/2006/ole">
            <mc:AlternateContent xmlns:mc="http://schemas.openxmlformats.org/markup-compatibility/2006">
              <mc:Choice xmlns:v="urn:schemas-microsoft-com:vml" Requires="v">
                <p:oleObj spid="_x0000_s6399" name="Equation" r:id="rId6" imgW="177480" imgH="215640" progId="Equation.3">
                  <p:embed/>
                </p:oleObj>
              </mc:Choice>
              <mc:Fallback>
                <p:oleObj name="Equation" r:id="rId6" imgW="17748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2014" y="4038601"/>
                        <a:ext cx="484187" cy="588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88" name="Object 4"/>
          <p:cNvGraphicFramePr>
            <a:graphicFrameLocks noChangeAspect="1"/>
          </p:cNvGraphicFramePr>
          <p:nvPr/>
        </p:nvGraphicFramePr>
        <p:xfrm>
          <a:off x="5410200" y="2687638"/>
          <a:ext cx="450850" cy="588962"/>
        </p:xfrm>
        <a:graphic>
          <a:graphicData uri="http://schemas.openxmlformats.org/presentationml/2006/ole">
            <mc:AlternateContent xmlns:mc="http://schemas.openxmlformats.org/markup-compatibility/2006">
              <mc:Choice xmlns:v="urn:schemas-microsoft-com:vml" Requires="v">
                <p:oleObj spid="_x0000_s6400" name="Equation" r:id="rId8" imgW="164880" imgH="215640" progId="Equation.3">
                  <p:embed/>
                </p:oleObj>
              </mc:Choice>
              <mc:Fallback>
                <p:oleObj name="Equation" r:id="rId8" imgW="164880" imgH="215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10200" y="2687638"/>
                        <a:ext cx="450850" cy="588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89" name="Object 5"/>
          <p:cNvGraphicFramePr>
            <a:graphicFrameLocks noChangeAspect="1"/>
          </p:cNvGraphicFramePr>
          <p:nvPr/>
        </p:nvGraphicFramePr>
        <p:xfrm>
          <a:off x="4495801" y="5486400"/>
          <a:ext cx="900113" cy="554038"/>
        </p:xfrm>
        <a:graphic>
          <a:graphicData uri="http://schemas.openxmlformats.org/presentationml/2006/ole">
            <mc:AlternateContent xmlns:mc="http://schemas.openxmlformats.org/markup-compatibility/2006">
              <mc:Choice xmlns:v="urn:schemas-microsoft-com:vml" Requires="v">
                <p:oleObj spid="_x0000_s6401" name="Equation" r:id="rId10" imgW="330120" imgH="203040" progId="Equation.3">
                  <p:embed/>
                </p:oleObj>
              </mc:Choice>
              <mc:Fallback>
                <p:oleObj name="Equation" r:id="rId10" imgW="330120" imgH="203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5801" y="5486400"/>
                        <a:ext cx="900113"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98" name="Line 12"/>
          <p:cNvSpPr>
            <a:spLocks noChangeShapeType="1"/>
          </p:cNvSpPr>
          <p:nvPr/>
        </p:nvSpPr>
        <p:spPr bwMode="auto">
          <a:xfrm flipH="1" flipV="1">
            <a:off x="3848100" y="4800600"/>
            <a:ext cx="6477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41990" name="Object 6"/>
          <p:cNvGraphicFramePr>
            <a:graphicFrameLocks noChangeAspect="1"/>
          </p:cNvGraphicFramePr>
          <p:nvPr/>
        </p:nvGraphicFramePr>
        <p:xfrm>
          <a:off x="6537326" y="4076700"/>
          <a:ext cx="830263" cy="554038"/>
        </p:xfrm>
        <a:graphic>
          <a:graphicData uri="http://schemas.openxmlformats.org/presentationml/2006/ole">
            <mc:AlternateContent xmlns:mc="http://schemas.openxmlformats.org/markup-compatibility/2006">
              <mc:Choice xmlns:v="urn:schemas-microsoft-com:vml" Requires="v">
                <p:oleObj spid="_x0000_s6402" name="Equation" r:id="rId12" imgW="304560" imgH="203040" progId="Equation.3">
                  <p:embed/>
                </p:oleObj>
              </mc:Choice>
              <mc:Fallback>
                <p:oleObj name="Equation" r:id="rId12" imgW="304560" imgH="203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37326" y="4076700"/>
                        <a:ext cx="830263"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99" name="Line 14"/>
          <p:cNvSpPr>
            <a:spLocks noChangeShapeType="1"/>
          </p:cNvSpPr>
          <p:nvPr/>
        </p:nvSpPr>
        <p:spPr bwMode="auto">
          <a:xfrm flipH="1" flipV="1">
            <a:off x="5854700" y="3390900"/>
            <a:ext cx="6477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000" name="Rectangle 15"/>
          <p:cNvSpPr>
            <a:spLocks noChangeArrowheads="1"/>
          </p:cNvSpPr>
          <p:nvPr/>
        </p:nvSpPr>
        <p:spPr bwMode="auto">
          <a:xfrm>
            <a:off x="2743200" y="6096001"/>
            <a:ext cx="6813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GB" altLang="en-US" sz="2800" i="1"/>
              <a:t>Q</a:t>
            </a:r>
            <a:r>
              <a:rPr lang="en-GB" altLang="en-US" sz="2800"/>
              <a:t>(</a:t>
            </a:r>
            <a:r>
              <a:rPr lang="en-GB" altLang="en-US" sz="2800" i="1"/>
              <a:t>t</a:t>
            </a:r>
            <a:r>
              <a:rPr lang="en-GB" altLang="en-US" sz="2800"/>
              <a:t>) :  straight line join between </a:t>
            </a:r>
            <a:r>
              <a:rPr lang="en-GB" altLang="en-US" sz="2800" i="1"/>
              <a:t>P</a:t>
            </a:r>
            <a:r>
              <a:rPr lang="en-GB" altLang="en-US" sz="2800" i="1" baseline="-25000"/>
              <a:t>0 </a:t>
            </a:r>
            <a:r>
              <a:rPr lang="en-GB" altLang="en-US" sz="2800" i="1"/>
              <a:t> and P</a:t>
            </a:r>
            <a:r>
              <a:rPr lang="en-GB" altLang="en-US" sz="2800" i="1" baseline="-25000"/>
              <a:t>1</a:t>
            </a:r>
          </a:p>
        </p:txBody>
      </p:sp>
      <p:graphicFrame>
        <p:nvGraphicFramePr>
          <p:cNvPr id="41991" name="Object 7"/>
          <p:cNvGraphicFramePr>
            <a:graphicFrameLocks noChangeAspect="1"/>
          </p:cNvGraphicFramePr>
          <p:nvPr/>
        </p:nvGraphicFramePr>
        <p:xfrm>
          <a:off x="2133600" y="2971800"/>
          <a:ext cx="865188" cy="554038"/>
        </p:xfrm>
        <a:graphic>
          <a:graphicData uri="http://schemas.openxmlformats.org/presentationml/2006/ole">
            <mc:AlternateContent xmlns:mc="http://schemas.openxmlformats.org/markup-compatibility/2006">
              <mc:Choice xmlns:v="urn:schemas-microsoft-com:vml" Requires="v">
                <p:oleObj spid="_x0000_s6403" name="Equation" r:id="rId14" imgW="317160" imgH="203040" progId="Equation.3">
                  <p:embed/>
                </p:oleObj>
              </mc:Choice>
              <mc:Fallback>
                <p:oleObj name="Equation" r:id="rId14" imgW="317160" imgH="2030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33600" y="2971800"/>
                        <a:ext cx="865188"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42001" name="AutoShape 22"/>
          <p:cNvCxnSpPr>
            <a:cxnSpLocks noChangeShapeType="1"/>
          </p:cNvCxnSpPr>
          <p:nvPr/>
        </p:nvCxnSpPr>
        <p:spPr bwMode="auto">
          <a:xfrm rot="16200000" flipH="1">
            <a:off x="3008313" y="3046413"/>
            <a:ext cx="817562" cy="1700212"/>
          </a:xfrm>
          <a:prstGeom prst="curvedConnector3">
            <a:avLst>
              <a:gd name="adj1" fmla="val 40579"/>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8" name="Slide Number Placeholder 17"/>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C95F5672-CDDF-4F55-9898-BC1563B37039}" type="slidenum">
              <a:rPr lang="en-GB" altLang="en-US" sz="1400">
                <a:latin typeface="Times New Roman" panose="02020603050405020304" pitchFamily="18" charset="0"/>
              </a:rPr>
              <a:pPr eaLnBrk="1" hangingPunct="1"/>
              <a:t>17</a:t>
            </a:fld>
            <a:endParaRPr lang="en-GB" altLang="en-US" sz="1400">
              <a:latin typeface="Times New Roman" panose="02020603050405020304" pitchFamily="18" charset="0"/>
            </a:endParaRPr>
          </a:p>
        </p:txBody>
      </p:sp>
    </p:spTree>
    <p:extLst>
      <p:ext uri="{BB962C8B-B14F-4D97-AF65-F5344CB8AC3E}">
        <p14:creationId xmlns:p14="http://schemas.microsoft.com/office/powerpoint/2010/main" val="23671191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499"/>
                                          </p:stCondLst>
                                        </p:cTn>
                                        <p:tgtEl>
                                          <p:spTgt spid="1034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40" name="Line 23"/>
          <p:cNvSpPr>
            <a:spLocks noChangeShapeType="1"/>
          </p:cNvSpPr>
          <p:nvPr/>
        </p:nvSpPr>
        <p:spPr bwMode="auto">
          <a:xfrm flipV="1">
            <a:off x="2273300" y="3352800"/>
            <a:ext cx="3352800" cy="2362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1" name="Rectangle 2"/>
          <p:cNvSpPr>
            <a:spLocks noGrp="1" noChangeArrowheads="1"/>
          </p:cNvSpPr>
          <p:nvPr>
            <p:ph type="title"/>
          </p:nvPr>
        </p:nvSpPr>
        <p:spPr/>
        <p:txBody>
          <a:bodyPr/>
          <a:lstStyle/>
          <a:p>
            <a:pPr eaLnBrk="1" hangingPunct="1"/>
            <a:r>
              <a:rPr lang="en-GB" altLang="en-US" b="1" dirty="0" smtClean="0">
                <a:latin typeface="+mn-lt"/>
              </a:rPr>
              <a:t>Linear Interpolation</a:t>
            </a:r>
          </a:p>
        </p:txBody>
      </p:sp>
      <p:graphicFrame>
        <p:nvGraphicFramePr>
          <p:cNvPr id="44034" name="Object 2"/>
          <p:cNvGraphicFramePr>
            <a:graphicFrameLocks noChangeAspect="1"/>
          </p:cNvGraphicFramePr>
          <p:nvPr/>
        </p:nvGraphicFramePr>
        <p:xfrm>
          <a:off x="4162425" y="1866901"/>
          <a:ext cx="3563938" cy="588963"/>
        </p:xfrm>
        <a:graphic>
          <a:graphicData uri="http://schemas.openxmlformats.org/presentationml/2006/ole">
            <mc:AlternateContent xmlns:mc="http://schemas.openxmlformats.org/markup-compatibility/2006">
              <mc:Choice xmlns:v="urn:schemas-microsoft-com:vml" Requires="v">
                <p:oleObj spid="_x0000_s7422" name="Equation" r:id="rId4" imgW="1307880" imgH="215640" progId="Equation.3">
                  <p:embed/>
                </p:oleObj>
              </mc:Choice>
              <mc:Fallback>
                <p:oleObj name="Equation" r:id="rId4" imgW="130788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2425" y="1866901"/>
                        <a:ext cx="3563938" cy="588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1381" name="Rectangle 5"/>
          <p:cNvSpPr>
            <a:spLocks noChangeArrowheads="1"/>
          </p:cNvSpPr>
          <p:nvPr/>
        </p:nvSpPr>
        <p:spPr bwMode="auto">
          <a:xfrm>
            <a:off x="2209800" y="4953000"/>
            <a:ext cx="77724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1" eaLnBrk="1" hangingPunct="1">
              <a:spcBef>
                <a:spcPct val="20000"/>
              </a:spcBef>
            </a:pPr>
            <a:endParaRPr lang="en-GB" altLang="en-US" sz="2200"/>
          </a:p>
          <a:p>
            <a:pPr lvl="1" eaLnBrk="1" hangingPunct="1">
              <a:spcBef>
                <a:spcPct val="20000"/>
              </a:spcBef>
              <a:buFontTx/>
              <a:buChar char="–"/>
            </a:pPr>
            <a:endParaRPr lang="en-GB" altLang="en-US" sz="2200" i="1" baseline="-25000"/>
          </a:p>
          <a:p>
            <a:pPr lvl="1" eaLnBrk="1" hangingPunct="1">
              <a:spcBef>
                <a:spcPct val="20000"/>
              </a:spcBef>
              <a:buFontTx/>
              <a:buChar char="–"/>
            </a:pPr>
            <a:endParaRPr lang="en-GB" altLang="en-US" sz="2200" i="1" baseline="-25000"/>
          </a:p>
          <a:p>
            <a:pPr lvl="1" eaLnBrk="1" hangingPunct="1">
              <a:spcBef>
                <a:spcPct val="20000"/>
              </a:spcBef>
            </a:pPr>
            <a:endParaRPr lang="en-GB" altLang="en-US" sz="2200" i="1" baseline="-25000"/>
          </a:p>
          <a:p>
            <a:pPr eaLnBrk="1" hangingPunct="1">
              <a:spcBef>
                <a:spcPct val="20000"/>
              </a:spcBef>
              <a:buFontTx/>
              <a:buChar char="•"/>
            </a:pPr>
            <a:endParaRPr lang="en-GB" altLang="en-US" sz="2000" baseline="-25000"/>
          </a:p>
        </p:txBody>
      </p:sp>
      <p:sp>
        <p:nvSpPr>
          <p:cNvPr id="44043" name="Line 6"/>
          <p:cNvSpPr>
            <a:spLocks noChangeShapeType="1"/>
          </p:cNvSpPr>
          <p:nvPr/>
        </p:nvSpPr>
        <p:spPr bwMode="auto">
          <a:xfrm flipV="1">
            <a:off x="2819400" y="2971800"/>
            <a:ext cx="3352800" cy="2362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4" name="Oval 7"/>
          <p:cNvSpPr>
            <a:spLocks noChangeArrowheads="1"/>
          </p:cNvSpPr>
          <p:nvPr/>
        </p:nvSpPr>
        <p:spPr bwMode="auto">
          <a:xfrm>
            <a:off x="3644900" y="46228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4045" name="Oval 8"/>
          <p:cNvSpPr>
            <a:spLocks noChangeArrowheads="1"/>
          </p:cNvSpPr>
          <p:nvPr/>
        </p:nvSpPr>
        <p:spPr bwMode="auto">
          <a:xfrm>
            <a:off x="5651500" y="32258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graphicFrame>
        <p:nvGraphicFramePr>
          <p:cNvPr id="44035" name="Object 3"/>
          <p:cNvGraphicFramePr>
            <a:graphicFrameLocks noChangeAspect="1"/>
          </p:cNvGraphicFramePr>
          <p:nvPr/>
        </p:nvGraphicFramePr>
        <p:xfrm>
          <a:off x="3402014" y="4038601"/>
          <a:ext cx="484187" cy="588963"/>
        </p:xfrm>
        <a:graphic>
          <a:graphicData uri="http://schemas.openxmlformats.org/presentationml/2006/ole">
            <mc:AlternateContent xmlns:mc="http://schemas.openxmlformats.org/markup-compatibility/2006">
              <mc:Choice xmlns:v="urn:schemas-microsoft-com:vml" Requires="v">
                <p:oleObj spid="_x0000_s7423" name="Equation" r:id="rId6" imgW="177480" imgH="215640" progId="Equation.3">
                  <p:embed/>
                </p:oleObj>
              </mc:Choice>
              <mc:Fallback>
                <p:oleObj name="Equation" r:id="rId6" imgW="17748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2014" y="4038601"/>
                        <a:ext cx="484187" cy="588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36" name="Object 4"/>
          <p:cNvGraphicFramePr>
            <a:graphicFrameLocks noChangeAspect="1"/>
          </p:cNvGraphicFramePr>
          <p:nvPr/>
        </p:nvGraphicFramePr>
        <p:xfrm>
          <a:off x="5410200" y="2687638"/>
          <a:ext cx="450850" cy="588962"/>
        </p:xfrm>
        <a:graphic>
          <a:graphicData uri="http://schemas.openxmlformats.org/presentationml/2006/ole">
            <mc:AlternateContent xmlns:mc="http://schemas.openxmlformats.org/markup-compatibility/2006">
              <mc:Choice xmlns:v="urn:schemas-microsoft-com:vml" Requires="v">
                <p:oleObj spid="_x0000_s7424" name="Equation" r:id="rId8" imgW="164880" imgH="215640" progId="Equation.3">
                  <p:embed/>
                </p:oleObj>
              </mc:Choice>
              <mc:Fallback>
                <p:oleObj name="Equation" r:id="rId8" imgW="164880" imgH="215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10200" y="2687638"/>
                        <a:ext cx="450850" cy="588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37" name="Object 5"/>
          <p:cNvGraphicFramePr>
            <a:graphicFrameLocks noChangeAspect="1"/>
          </p:cNvGraphicFramePr>
          <p:nvPr/>
        </p:nvGraphicFramePr>
        <p:xfrm>
          <a:off x="4495801" y="5486400"/>
          <a:ext cx="900113" cy="554038"/>
        </p:xfrm>
        <a:graphic>
          <a:graphicData uri="http://schemas.openxmlformats.org/presentationml/2006/ole">
            <mc:AlternateContent xmlns:mc="http://schemas.openxmlformats.org/markup-compatibility/2006">
              <mc:Choice xmlns:v="urn:schemas-microsoft-com:vml" Requires="v">
                <p:oleObj spid="_x0000_s7425" name="Equation" r:id="rId10" imgW="330120" imgH="203040" progId="Equation.3">
                  <p:embed/>
                </p:oleObj>
              </mc:Choice>
              <mc:Fallback>
                <p:oleObj name="Equation" r:id="rId10" imgW="330120" imgH="203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5801" y="5486400"/>
                        <a:ext cx="900113"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46" name="Line 15"/>
          <p:cNvSpPr>
            <a:spLocks noChangeShapeType="1"/>
          </p:cNvSpPr>
          <p:nvPr/>
        </p:nvSpPr>
        <p:spPr bwMode="auto">
          <a:xfrm flipH="1" flipV="1">
            <a:off x="3848100" y="4800600"/>
            <a:ext cx="6477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44038" name="Object 6"/>
          <p:cNvGraphicFramePr>
            <a:graphicFrameLocks noChangeAspect="1"/>
          </p:cNvGraphicFramePr>
          <p:nvPr/>
        </p:nvGraphicFramePr>
        <p:xfrm>
          <a:off x="6537326" y="4076700"/>
          <a:ext cx="830263" cy="554038"/>
        </p:xfrm>
        <a:graphic>
          <a:graphicData uri="http://schemas.openxmlformats.org/presentationml/2006/ole">
            <mc:AlternateContent xmlns:mc="http://schemas.openxmlformats.org/markup-compatibility/2006">
              <mc:Choice xmlns:v="urn:schemas-microsoft-com:vml" Requires="v">
                <p:oleObj spid="_x0000_s7426" name="Equation" r:id="rId12" imgW="304560" imgH="203040" progId="Equation.3">
                  <p:embed/>
                </p:oleObj>
              </mc:Choice>
              <mc:Fallback>
                <p:oleObj name="Equation" r:id="rId12" imgW="304560" imgH="203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37326" y="4076700"/>
                        <a:ext cx="830263"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47" name="Line 17"/>
          <p:cNvSpPr>
            <a:spLocks noChangeShapeType="1"/>
          </p:cNvSpPr>
          <p:nvPr/>
        </p:nvSpPr>
        <p:spPr bwMode="auto">
          <a:xfrm flipH="1" flipV="1">
            <a:off x="5854700" y="3390900"/>
            <a:ext cx="6477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48" name="Rectangle 18"/>
          <p:cNvSpPr>
            <a:spLocks noChangeArrowheads="1"/>
          </p:cNvSpPr>
          <p:nvPr/>
        </p:nvSpPr>
        <p:spPr bwMode="auto">
          <a:xfrm>
            <a:off x="2743200" y="6096001"/>
            <a:ext cx="6813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GB" altLang="en-US" sz="2800" i="1"/>
              <a:t>Q</a:t>
            </a:r>
            <a:r>
              <a:rPr lang="en-GB" altLang="en-US" sz="2800"/>
              <a:t>(</a:t>
            </a:r>
            <a:r>
              <a:rPr lang="en-GB" altLang="en-US" sz="2800" i="1"/>
              <a:t>t</a:t>
            </a:r>
            <a:r>
              <a:rPr lang="en-GB" altLang="en-US" sz="2800"/>
              <a:t>) :  straight line join between </a:t>
            </a:r>
            <a:r>
              <a:rPr lang="en-GB" altLang="en-US" sz="2800" i="1"/>
              <a:t>P</a:t>
            </a:r>
            <a:r>
              <a:rPr lang="en-GB" altLang="en-US" sz="2800" i="1" baseline="-25000"/>
              <a:t>0 </a:t>
            </a:r>
            <a:r>
              <a:rPr lang="en-GB" altLang="en-US" sz="2800" i="1"/>
              <a:t> and P</a:t>
            </a:r>
            <a:r>
              <a:rPr lang="en-GB" altLang="en-US" sz="2800" i="1" baseline="-25000"/>
              <a:t>1</a:t>
            </a:r>
          </a:p>
        </p:txBody>
      </p:sp>
      <p:graphicFrame>
        <p:nvGraphicFramePr>
          <p:cNvPr id="44039" name="Object 7"/>
          <p:cNvGraphicFramePr>
            <a:graphicFrameLocks noChangeAspect="1"/>
          </p:cNvGraphicFramePr>
          <p:nvPr/>
        </p:nvGraphicFramePr>
        <p:xfrm>
          <a:off x="2133600" y="2971800"/>
          <a:ext cx="865188" cy="554038"/>
        </p:xfrm>
        <a:graphic>
          <a:graphicData uri="http://schemas.openxmlformats.org/presentationml/2006/ole">
            <mc:AlternateContent xmlns:mc="http://schemas.openxmlformats.org/markup-compatibility/2006">
              <mc:Choice xmlns:v="urn:schemas-microsoft-com:vml" Requires="v">
                <p:oleObj spid="_x0000_s7427" name="Equation" r:id="rId14" imgW="317160" imgH="203040" progId="Equation.3">
                  <p:embed/>
                </p:oleObj>
              </mc:Choice>
              <mc:Fallback>
                <p:oleObj name="Equation" r:id="rId14" imgW="317160" imgH="2030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33600" y="2971800"/>
                        <a:ext cx="865188"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49" name="Text Box 24"/>
          <p:cNvSpPr txBox="1">
            <a:spLocks noChangeArrowheads="1"/>
          </p:cNvSpPr>
          <p:nvPr/>
        </p:nvSpPr>
        <p:spPr bwMode="auto">
          <a:xfrm>
            <a:off x="4800600" y="38100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GB" altLang="en-US"/>
              <a:t>0&lt;t&lt;1</a:t>
            </a:r>
          </a:p>
        </p:txBody>
      </p:sp>
      <p:sp>
        <p:nvSpPr>
          <p:cNvPr id="44050" name="Text Box 25"/>
          <p:cNvSpPr txBox="1">
            <a:spLocks noChangeArrowheads="1"/>
          </p:cNvSpPr>
          <p:nvPr/>
        </p:nvSpPr>
        <p:spPr bwMode="auto">
          <a:xfrm>
            <a:off x="2895600" y="53340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GB" altLang="en-US"/>
              <a:t>t &lt; 0</a:t>
            </a:r>
          </a:p>
        </p:txBody>
      </p:sp>
      <p:sp>
        <p:nvSpPr>
          <p:cNvPr id="44051" name="Text Box 26"/>
          <p:cNvSpPr txBox="1">
            <a:spLocks noChangeArrowheads="1"/>
          </p:cNvSpPr>
          <p:nvPr/>
        </p:nvSpPr>
        <p:spPr bwMode="auto">
          <a:xfrm>
            <a:off x="6248400" y="28956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GB" altLang="en-US"/>
              <a:t>t &gt; 1</a:t>
            </a:r>
          </a:p>
        </p:txBody>
      </p:sp>
      <p:cxnSp>
        <p:nvCxnSpPr>
          <p:cNvPr id="44052" name="AutoShape 27"/>
          <p:cNvCxnSpPr>
            <a:cxnSpLocks noChangeShapeType="1"/>
          </p:cNvCxnSpPr>
          <p:nvPr/>
        </p:nvCxnSpPr>
        <p:spPr bwMode="auto">
          <a:xfrm rot="16200000" flipH="1">
            <a:off x="3008313" y="3046413"/>
            <a:ext cx="817562" cy="1700212"/>
          </a:xfrm>
          <a:prstGeom prst="curvedConnector3">
            <a:avLst>
              <a:gd name="adj1" fmla="val 40579"/>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1" name="Slide Number Placeholder 20"/>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DCE0ED5B-16DE-4006-A652-2CEC7A41AB0C}" type="slidenum">
              <a:rPr lang="en-GB" altLang="en-US" sz="1400">
                <a:latin typeface="Times New Roman" panose="02020603050405020304" pitchFamily="18" charset="0"/>
              </a:rPr>
              <a:pPr eaLnBrk="1" hangingPunct="1"/>
              <a:t>18</a:t>
            </a:fld>
            <a:endParaRPr lang="en-GB" altLang="en-US" sz="1400">
              <a:latin typeface="Times New Roman" panose="02020603050405020304" pitchFamily="18" charset="0"/>
            </a:endParaRPr>
          </a:p>
        </p:txBody>
      </p:sp>
    </p:spTree>
    <p:extLst>
      <p:ext uri="{BB962C8B-B14F-4D97-AF65-F5344CB8AC3E}">
        <p14:creationId xmlns:p14="http://schemas.microsoft.com/office/powerpoint/2010/main" val="7196385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499"/>
                                          </p:stCondLst>
                                        </p:cTn>
                                        <p:tgtEl>
                                          <p:spTgt spid="10138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1"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3"/>
          <p:cNvSpPr>
            <a:spLocks noGrp="1" noChangeArrowheads="1"/>
          </p:cNvSpPr>
          <p:nvPr>
            <p:ph type="title"/>
          </p:nvPr>
        </p:nvSpPr>
        <p:spPr/>
        <p:txBody>
          <a:bodyPr/>
          <a:lstStyle/>
          <a:p>
            <a:pPr eaLnBrk="1" hangingPunct="1"/>
            <a:r>
              <a:rPr lang="en-GB" altLang="en-US" b="1" dirty="0" smtClean="0">
                <a:latin typeface="+mn-lt"/>
              </a:rPr>
              <a:t>Linear Interpolation</a:t>
            </a:r>
          </a:p>
        </p:txBody>
      </p:sp>
      <p:graphicFrame>
        <p:nvGraphicFramePr>
          <p:cNvPr id="48130" name="Object 2"/>
          <p:cNvGraphicFramePr>
            <a:graphicFrameLocks noChangeAspect="1"/>
          </p:cNvGraphicFramePr>
          <p:nvPr/>
        </p:nvGraphicFramePr>
        <p:xfrm>
          <a:off x="4162425" y="1866901"/>
          <a:ext cx="3563938" cy="588963"/>
        </p:xfrm>
        <a:graphic>
          <a:graphicData uri="http://schemas.openxmlformats.org/presentationml/2006/ole">
            <mc:AlternateContent xmlns:mc="http://schemas.openxmlformats.org/markup-compatibility/2006">
              <mc:Choice xmlns:v="urn:schemas-microsoft-com:vml" Requires="v">
                <p:oleObj spid="_x0000_s8278" name="Equation" r:id="rId4" imgW="1307880" imgH="215640" progId="Equation.3">
                  <p:embed/>
                </p:oleObj>
              </mc:Choice>
              <mc:Fallback>
                <p:oleObj name="Equation" r:id="rId4" imgW="130788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2425" y="1866901"/>
                        <a:ext cx="3563938" cy="588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33" name="Text Box 5"/>
          <p:cNvSpPr txBox="1">
            <a:spLocks noChangeArrowheads="1"/>
          </p:cNvSpPr>
          <p:nvPr/>
        </p:nvSpPr>
        <p:spPr bwMode="auto">
          <a:xfrm>
            <a:off x="2514600" y="2590800"/>
            <a:ext cx="70104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GB" altLang="en-US"/>
              <a:t>Calculation example with vectors</a:t>
            </a:r>
          </a:p>
          <a:p>
            <a:pPr eaLnBrk="1" hangingPunct="1">
              <a:spcBef>
                <a:spcPct val="50000"/>
              </a:spcBef>
            </a:pPr>
            <a:r>
              <a:rPr lang="en-GB" altLang="en-US" i="1"/>
              <a:t>P</a:t>
            </a:r>
            <a:r>
              <a:rPr lang="en-GB" altLang="en-US" baseline="-25000"/>
              <a:t>0</a:t>
            </a:r>
            <a:r>
              <a:rPr lang="en-GB" altLang="en-US"/>
              <a:t> = (1,4,2), </a:t>
            </a:r>
            <a:r>
              <a:rPr lang="en-GB" altLang="en-US" i="1"/>
              <a:t>P</a:t>
            </a:r>
            <a:r>
              <a:rPr lang="en-GB" altLang="en-US" baseline="-25000"/>
              <a:t>1</a:t>
            </a:r>
            <a:r>
              <a:rPr lang="en-GB" altLang="en-US"/>
              <a:t> = (5,8,2) </a:t>
            </a:r>
          </a:p>
          <a:p>
            <a:pPr eaLnBrk="1" hangingPunct="1">
              <a:spcBef>
                <a:spcPct val="50000"/>
              </a:spcBef>
            </a:pPr>
            <a:r>
              <a:rPr lang="en-GB" altLang="en-US"/>
              <a:t>             </a:t>
            </a:r>
          </a:p>
        </p:txBody>
      </p:sp>
      <p:graphicFrame>
        <p:nvGraphicFramePr>
          <p:cNvPr id="48131" name="Object 3"/>
          <p:cNvGraphicFramePr>
            <a:graphicFrameLocks noChangeAspect="1"/>
          </p:cNvGraphicFramePr>
          <p:nvPr/>
        </p:nvGraphicFramePr>
        <p:xfrm>
          <a:off x="2135188" y="3789364"/>
          <a:ext cx="7313612" cy="1690687"/>
        </p:xfrm>
        <a:graphic>
          <a:graphicData uri="http://schemas.openxmlformats.org/presentationml/2006/ole">
            <mc:AlternateContent xmlns:mc="http://schemas.openxmlformats.org/markup-compatibility/2006">
              <mc:Choice xmlns:v="urn:schemas-microsoft-com:vml" Requires="v">
                <p:oleObj spid="_x0000_s8279" name="Equation" r:id="rId6" imgW="3085920" imgH="711000" progId="Equation.3">
                  <p:embed/>
                </p:oleObj>
              </mc:Choice>
              <mc:Fallback>
                <p:oleObj name="Equation" r:id="rId6" imgW="3085920" imgH="711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5188" y="3789364"/>
                        <a:ext cx="7313612" cy="169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34" name="Rectangle 28"/>
          <p:cNvSpPr>
            <a:spLocks noChangeArrowheads="1"/>
          </p:cNvSpPr>
          <p:nvPr/>
        </p:nvSpPr>
        <p:spPr bwMode="auto">
          <a:xfrm>
            <a:off x="5808663" y="3644900"/>
            <a:ext cx="4392612" cy="2592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7" name="Slide Number Placeholder 6"/>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D5C1D13-3A12-49E7-8641-BE75C0E86F49}" type="slidenum">
              <a:rPr lang="en-GB" altLang="en-US" sz="1400">
                <a:latin typeface="Times New Roman" panose="02020603050405020304" pitchFamily="18" charset="0"/>
              </a:rPr>
              <a:pPr eaLnBrk="1" hangingPunct="1"/>
              <a:t>19</a:t>
            </a:fld>
            <a:endParaRPr lang="en-GB" altLang="en-US" sz="1400">
              <a:latin typeface="Times New Roman" panose="02020603050405020304" pitchFamily="18" charset="0"/>
            </a:endParaRPr>
          </a:p>
        </p:txBody>
      </p:sp>
    </p:spTree>
    <p:extLst>
      <p:ext uri="{BB962C8B-B14F-4D97-AF65-F5344CB8AC3E}">
        <p14:creationId xmlns:p14="http://schemas.microsoft.com/office/powerpoint/2010/main" val="37327300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mn-lt"/>
              </a:rPr>
              <a:t>Presentation Overview</a:t>
            </a:r>
            <a:endParaRPr lang="en-US" dirty="0"/>
          </a:p>
        </p:txBody>
      </p:sp>
      <p:sp>
        <p:nvSpPr>
          <p:cNvPr id="3" name="Content Placeholder 2"/>
          <p:cNvSpPr>
            <a:spLocks noGrp="1"/>
          </p:cNvSpPr>
          <p:nvPr>
            <p:ph idx="1"/>
          </p:nvPr>
        </p:nvSpPr>
        <p:spPr/>
        <p:txBody>
          <a:bodyPr/>
          <a:lstStyle/>
          <a:p>
            <a:r>
              <a:rPr lang="en-US" dirty="0"/>
              <a:t>Sketch </a:t>
            </a:r>
            <a:r>
              <a:rPr lang="en-US" dirty="0" smtClean="0"/>
              <a:t>Vectorization (What Why and How)</a:t>
            </a:r>
          </a:p>
          <a:p>
            <a:r>
              <a:rPr lang="en-US" dirty="0" smtClean="0"/>
              <a:t>Overview on parametric Bezier curve fitting</a:t>
            </a:r>
          </a:p>
          <a:p>
            <a:r>
              <a:rPr lang="en-US" dirty="0" smtClean="0"/>
              <a:t>Overview on Convolutional Sparse Coding (CSC) model </a:t>
            </a:r>
          </a:p>
          <a:p>
            <a:r>
              <a:rPr lang="en-US" dirty="0" smtClean="0"/>
              <a:t>Structured Convolutional Sparse Coding, modified CSC</a:t>
            </a:r>
            <a:endParaRPr lang="en-US" dirty="0"/>
          </a:p>
        </p:txBody>
      </p:sp>
    </p:spTree>
    <p:extLst>
      <p:ext uri="{BB962C8B-B14F-4D97-AF65-F5344CB8AC3E}">
        <p14:creationId xmlns:p14="http://schemas.microsoft.com/office/powerpoint/2010/main" val="7914659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2" name="Rectangle 2"/>
          <p:cNvSpPr>
            <a:spLocks noGrp="1" noChangeArrowheads="1"/>
          </p:cNvSpPr>
          <p:nvPr>
            <p:ph type="title"/>
          </p:nvPr>
        </p:nvSpPr>
        <p:spPr/>
        <p:txBody>
          <a:bodyPr/>
          <a:lstStyle/>
          <a:p>
            <a:pPr eaLnBrk="1" hangingPunct="1"/>
            <a:r>
              <a:rPr lang="en-GB" altLang="en-US" b="1" dirty="0" smtClean="0">
                <a:latin typeface="+mn-lt"/>
              </a:rPr>
              <a:t>Linear Interpolation</a:t>
            </a:r>
          </a:p>
        </p:txBody>
      </p:sp>
      <p:graphicFrame>
        <p:nvGraphicFramePr>
          <p:cNvPr id="50178" name="Object 2"/>
          <p:cNvGraphicFramePr>
            <a:graphicFrameLocks noChangeAspect="1"/>
          </p:cNvGraphicFramePr>
          <p:nvPr/>
        </p:nvGraphicFramePr>
        <p:xfrm>
          <a:off x="4162425" y="1866901"/>
          <a:ext cx="3563938" cy="588963"/>
        </p:xfrm>
        <a:graphic>
          <a:graphicData uri="http://schemas.openxmlformats.org/presentationml/2006/ole">
            <mc:AlternateContent xmlns:mc="http://schemas.openxmlformats.org/markup-compatibility/2006">
              <mc:Choice xmlns:v="urn:schemas-microsoft-com:vml" Requires="v">
                <p:oleObj spid="_x0000_s9386" name="Equation" r:id="rId4" imgW="1307880" imgH="215640" progId="Equation.3">
                  <p:embed/>
                </p:oleObj>
              </mc:Choice>
              <mc:Fallback>
                <p:oleObj name="Equation" r:id="rId4" imgW="130788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2425" y="1866901"/>
                        <a:ext cx="3563938" cy="588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83" name="Text Box 4"/>
          <p:cNvSpPr txBox="1">
            <a:spLocks noChangeArrowheads="1"/>
          </p:cNvSpPr>
          <p:nvPr/>
        </p:nvSpPr>
        <p:spPr bwMode="auto">
          <a:xfrm>
            <a:off x="2514600" y="2590800"/>
            <a:ext cx="70104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GB" altLang="en-US"/>
              <a:t>Calculation example with vectors</a:t>
            </a:r>
          </a:p>
          <a:p>
            <a:pPr eaLnBrk="1" hangingPunct="1">
              <a:spcBef>
                <a:spcPct val="50000"/>
              </a:spcBef>
            </a:pPr>
            <a:r>
              <a:rPr lang="en-GB" altLang="en-US" i="1"/>
              <a:t>P</a:t>
            </a:r>
            <a:r>
              <a:rPr lang="en-GB" altLang="en-US" baseline="-25000"/>
              <a:t>0</a:t>
            </a:r>
            <a:r>
              <a:rPr lang="en-GB" altLang="en-US"/>
              <a:t> = (1,4,2), </a:t>
            </a:r>
            <a:r>
              <a:rPr lang="en-GB" altLang="en-US" i="1"/>
              <a:t>P</a:t>
            </a:r>
            <a:r>
              <a:rPr lang="en-GB" altLang="en-US" baseline="-25000"/>
              <a:t>1</a:t>
            </a:r>
            <a:r>
              <a:rPr lang="en-GB" altLang="en-US"/>
              <a:t> = (5,8,2) </a:t>
            </a:r>
          </a:p>
          <a:p>
            <a:pPr eaLnBrk="1" hangingPunct="1">
              <a:spcBef>
                <a:spcPct val="50000"/>
              </a:spcBef>
            </a:pPr>
            <a:r>
              <a:rPr lang="en-GB" altLang="en-US"/>
              <a:t>             </a:t>
            </a:r>
          </a:p>
        </p:txBody>
      </p:sp>
      <p:graphicFrame>
        <p:nvGraphicFramePr>
          <p:cNvPr id="50179" name="Object 3"/>
          <p:cNvGraphicFramePr>
            <a:graphicFrameLocks noChangeAspect="1"/>
          </p:cNvGraphicFramePr>
          <p:nvPr/>
        </p:nvGraphicFramePr>
        <p:xfrm>
          <a:off x="6045200" y="3333750"/>
          <a:ext cx="101600" cy="190500"/>
        </p:xfrm>
        <a:graphic>
          <a:graphicData uri="http://schemas.openxmlformats.org/presentationml/2006/ole">
            <mc:AlternateContent xmlns:mc="http://schemas.openxmlformats.org/markup-compatibility/2006">
              <mc:Choice xmlns:v="urn:schemas-microsoft-com:vml" Requires="v">
                <p:oleObj spid="_x0000_s9387" name="Equation" r:id="rId6" imgW="101520" imgH="190440" progId="Equation.3">
                  <p:embed/>
                </p:oleObj>
              </mc:Choice>
              <mc:Fallback>
                <p:oleObj name="Equation" r:id="rId6" imgW="101520" imgH="1904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5200" y="3333750"/>
                        <a:ext cx="10160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80" name="Object 4"/>
          <p:cNvGraphicFramePr>
            <a:graphicFrameLocks noChangeAspect="1"/>
          </p:cNvGraphicFramePr>
          <p:nvPr/>
        </p:nvGraphicFramePr>
        <p:xfrm>
          <a:off x="6045200" y="3333750"/>
          <a:ext cx="101600" cy="190500"/>
        </p:xfrm>
        <a:graphic>
          <a:graphicData uri="http://schemas.openxmlformats.org/presentationml/2006/ole">
            <mc:AlternateContent xmlns:mc="http://schemas.openxmlformats.org/markup-compatibility/2006">
              <mc:Choice xmlns:v="urn:schemas-microsoft-com:vml" Requires="v">
                <p:oleObj spid="_x0000_s9388" name="Equation" r:id="rId8" imgW="101520" imgH="190440" progId="Equation.3">
                  <p:embed/>
                </p:oleObj>
              </mc:Choice>
              <mc:Fallback>
                <p:oleObj name="Equation" r:id="rId8" imgW="101520" imgH="1904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5200" y="3333750"/>
                        <a:ext cx="10160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81" name="Object 5"/>
          <p:cNvGraphicFramePr>
            <a:graphicFrameLocks noChangeAspect="1"/>
          </p:cNvGraphicFramePr>
          <p:nvPr/>
        </p:nvGraphicFramePr>
        <p:xfrm>
          <a:off x="2135188" y="3789364"/>
          <a:ext cx="7313612" cy="1690687"/>
        </p:xfrm>
        <a:graphic>
          <a:graphicData uri="http://schemas.openxmlformats.org/presentationml/2006/ole">
            <mc:AlternateContent xmlns:mc="http://schemas.openxmlformats.org/markup-compatibility/2006">
              <mc:Choice xmlns:v="urn:schemas-microsoft-com:vml" Requires="v">
                <p:oleObj spid="_x0000_s9389" name="Equation" r:id="rId9" imgW="3085920" imgH="711000" progId="Equation.3">
                  <p:embed/>
                </p:oleObj>
              </mc:Choice>
              <mc:Fallback>
                <p:oleObj name="Equation" r:id="rId9" imgW="3085920" imgH="711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5188" y="3789364"/>
                        <a:ext cx="7313612" cy="169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84" name="Rectangle 8"/>
          <p:cNvSpPr>
            <a:spLocks noChangeArrowheads="1"/>
          </p:cNvSpPr>
          <p:nvPr/>
        </p:nvSpPr>
        <p:spPr bwMode="auto">
          <a:xfrm>
            <a:off x="8183563" y="3644900"/>
            <a:ext cx="2017712" cy="2592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9" name="Slide Number Placeholder 8"/>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712750D-74D3-4291-A3D0-99911945C7F1}" type="slidenum">
              <a:rPr lang="en-GB" altLang="en-US" sz="1400">
                <a:latin typeface="Times New Roman" panose="02020603050405020304" pitchFamily="18" charset="0"/>
              </a:rPr>
              <a:pPr eaLnBrk="1" hangingPunct="1"/>
              <a:t>20</a:t>
            </a:fld>
            <a:endParaRPr lang="en-GB" altLang="en-US" sz="1400">
              <a:latin typeface="Times New Roman" panose="02020603050405020304" pitchFamily="18" charset="0"/>
            </a:endParaRPr>
          </a:p>
        </p:txBody>
      </p:sp>
    </p:spTree>
    <p:extLst>
      <p:ext uri="{BB962C8B-B14F-4D97-AF65-F5344CB8AC3E}">
        <p14:creationId xmlns:p14="http://schemas.microsoft.com/office/powerpoint/2010/main" val="19128822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0" name="Rectangle 2"/>
          <p:cNvSpPr>
            <a:spLocks noGrp="1" noChangeArrowheads="1"/>
          </p:cNvSpPr>
          <p:nvPr>
            <p:ph type="title"/>
          </p:nvPr>
        </p:nvSpPr>
        <p:spPr/>
        <p:txBody>
          <a:bodyPr/>
          <a:lstStyle/>
          <a:p>
            <a:pPr eaLnBrk="1" hangingPunct="1"/>
            <a:r>
              <a:rPr lang="en-GB" altLang="en-US" b="1" dirty="0" smtClean="0">
                <a:latin typeface="+mn-lt"/>
              </a:rPr>
              <a:t>Linear Interpolation</a:t>
            </a:r>
          </a:p>
        </p:txBody>
      </p:sp>
      <p:graphicFrame>
        <p:nvGraphicFramePr>
          <p:cNvPr id="52226" name="Object 2"/>
          <p:cNvGraphicFramePr>
            <a:graphicFrameLocks noChangeAspect="1"/>
          </p:cNvGraphicFramePr>
          <p:nvPr/>
        </p:nvGraphicFramePr>
        <p:xfrm>
          <a:off x="4162425" y="1866901"/>
          <a:ext cx="3563938" cy="588963"/>
        </p:xfrm>
        <a:graphic>
          <a:graphicData uri="http://schemas.openxmlformats.org/presentationml/2006/ole">
            <mc:AlternateContent xmlns:mc="http://schemas.openxmlformats.org/markup-compatibility/2006">
              <mc:Choice xmlns:v="urn:schemas-microsoft-com:vml" Requires="v">
                <p:oleObj spid="_x0000_s10410" name="Equation" r:id="rId4" imgW="1307880" imgH="215640" progId="Equation.3">
                  <p:embed/>
                </p:oleObj>
              </mc:Choice>
              <mc:Fallback>
                <p:oleObj name="Equation" r:id="rId4" imgW="130788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2425" y="1866901"/>
                        <a:ext cx="3563938" cy="588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31" name="Text Box 4"/>
          <p:cNvSpPr txBox="1">
            <a:spLocks noChangeArrowheads="1"/>
          </p:cNvSpPr>
          <p:nvPr/>
        </p:nvSpPr>
        <p:spPr bwMode="auto">
          <a:xfrm>
            <a:off x="2514600" y="2590800"/>
            <a:ext cx="70104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GB" altLang="en-US"/>
              <a:t>Calculation example with vectors</a:t>
            </a:r>
          </a:p>
          <a:p>
            <a:pPr eaLnBrk="1" hangingPunct="1">
              <a:spcBef>
                <a:spcPct val="50000"/>
              </a:spcBef>
            </a:pPr>
            <a:r>
              <a:rPr lang="en-GB" altLang="en-US" i="1"/>
              <a:t>P</a:t>
            </a:r>
            <a:r>
              <a:rPr lang="en-GB" altLang="en-US" baseline="-25000"/>
              <a:t>0</a:t>
            </a:r>
            <a:r>
              <a:rPr lang="en-GB" altLang="en-US"/>
              <a:t> = (1,4,2), </a:t>
            </a:r>
            <a:r>
              <a:rPr lang="en-GB" altLang="en-US" i="1"/>
              <a:t>P</a:t>
            </a:r>
            <a:r>
              <a:rPr lang="en-GB" altLang="en-US" baseline="-25000"/>
              <a:t>1</a:t>
            </a:r>
            <a:r>
              <a:rPr lang="en-GB" altLang="en-US"/>
              <a:t> = (5,8,2)</a:t>
            </a:r>
          </a:p>
          <a:p>
            <a:pPr eaLnBrk="1" hangingPunct="1">
              <a:spcBef>
                <a:spcPct val="50000"/>
              </a:spcBef>
            </a:pPr>
            <a:r>
              <a:rPr lang="en-GB" altLang="en-US"/>
              <a:t>             </a:t>
            </a:r>
          </a:p>
        </p:txBody>
      </p:sp>
      <p:graphicFrame>
        <p:nvGraphicFramePr>
          <p:cNvPr id="52227" name="Object 3"/>
          <p:cNvGraphicFramePr>
            <a:graphicFrameLocks noChangeAspect="1"/>
          </p:cNvGraphicFramePr>
          <p:nvPr/>
        </p:nvGraphicFramePr>
        <p:xfrm>
          <a:off x="6045200" y="3333750"/>
          <a:ext cx="101600" cy="190500"/>
        </p:xfrm>
        <a:graphic>
          <a:graphicData uri="http://schemas.openxmlformats.org/presentationml/2006/ole">
            <mc:AlternateContent xmlns:mc="http://schemas.openxmlformats.org/markup-compatibility/2006">
              <mc:Choice xmlns:v="urn:schemas-microsoft-com:vml" Requires="v">
                <p:oleObj spid="_x0000_s10411" name="Equation" r:id="rId6" imgW="101520" imgH="190440" progId="Equation.3">
                  <p:embed/>
                </p:oleObj>
              </mc:Choice>
              <mc:Fallback>
                <p:oleObj name="Equation" r:id="rId6" imgW="101520" imgH="1904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5200" y="3333750"/>
                        <a:ext cx="10160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8" name="Object 4"/>
          <p:cNvGraphicFramePr>
            <a:graphicFrameLocks noChangeAspect="1"/>
          </p:cNvGraphicFramePr>
          <p:nvPr/>
        </p:nvGraphicFramePr>
        <p:xfrm>
          <a:off x="6045200" y="3333750"/>
          <a:ext cx="101600" cy="190500"/>
        </p:xfrm>
        <a:graphic>
          <a:graphicData uri="http://schemas.openxmlformats.org/presentationml/2006/ole">
            <mc:AlternateContent xmlns:mc="http://schemas.openxmlformats.org/markup-compatibility/2006">
              <mc:Choice xmlns:v="urn:schemas-microsoft-com:vml" Requires="v">
                <p:oleObj spid="_x0000_s10412" name="Equation" r:id="rId8" imgW="101520" imgH="190440" progId="Equation.3">
                  <p:embed/>
                </p:oleObj>
              </mc:Choice>
              <mc:Fallback>
                <p:oleObj name="Equation" r:id="rId8" imgW="101520" imgH="1904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5200" y="3333750"/>
                        <a:ext cx="10160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9" name="Object 5"/>
          <p:cNvGraphicFramePr>
            <a:graphicFrameLocks noChangeAspect="1"/>
          </p:cNvGraphicFramePr>
          <p:nvPr/>
        </p:nvGraphicFramePr>
        <p:xfrm>
          <a:off x="2135188" y="3789364"/>
          <a:ext cx="7313612" cy="1690687"/>
        </p:xfrm>
        <a:graphic>
          <a:graphicData uri="http://schemas.openxmlformats.org/presentationml/2006/ole">
            <mc:AlternateContent xmlns:mc="http://schemas.openxmlformats.org/markup-compatibility/2006">
              <mc:Choice xmlns:v="urn:schemas-microsoft-com:vml" Requires="v">
                <p:oleObj spid="_x0000_s10413" name="Equation" r:id="rId9" imgW="3085920" imgH="711000" progId="Equation.3">
                  <p:embed/>
                </p:oleObj>
              </mc:Choice>
              <mc:Fallback>
                <p:oleObj name="Equation" r:id="rId9" imgW="3085920" imgH="711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5188" y="3789364"/>
                        <a:ext cx="7313612" cy="169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Slide Number Placeholder 7"/>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3022B0B5-7033-4C0B-8831-611ECEB9A666}" type="slidenum">
              <a:rPr lang="en-GB" altLang="en-US" sz="1400">
                <a:latin typeface="Times New Roman" panose="02020603050405020304" pitchFamily="18" charset="0"/>
              </a:rPr>
              <a:pPr eaLnBrk="1" hangingPunct="1"/>
              <a:t>21</a:t>
            </a:fld>
            <a:endParaRPr lang="en-GB" altLang="en-US" sz="1400">
              <a:latin typeface="Times New Roman" panose="02020603050405020304" pitchFamily="18" charset="0"/>
            </a:endParaRPr>
          </a:p>
        </p:txBody>
      </p:sp>
    </p:spTree>
    <p:extLst>
      <p:ext uri="{BB962C8B-B14F-4D97-AF65-F5344CB8AC3E}">
        <p14:creationId xmlns:p14="http://schemas.microsoft.com/office/powerpoint/2010/main" val="18541064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8" name="Rectangle 2"/>
          <p:cNvSpPr>
            <a:spLocks noGrp="1" noChangeArrowheads="1"/>
          </p:cNvSpPr>
          <p:nvPr>
            <p:ph type="title"/>
          </p:nvPr>
        </p:nvSpPr>
        <p:spPr/>
        <p:txBody>
          <a:bodyPr/>
          <a:lstStyle/>
          <a:p>
            <a:pPr eaLnBrk="1" hangingPunct="1"/>
            <a:r>
              <a:rPr lang="en-GB" altLang="en-US" b="1" dirty="0" smtClean="0">
                <a:latin typeface="+mn-lt"/>
              </a:rPr>
              <a:t>Linear Interpolation</a:t>
            </a:r>
          </a:p>
        </p:txBody>
      </p:sp>
      <p:graphicFrame>
        <p:nvGraphicFramePr>
          <p:cNvPr id="54274" name="Object 2"/>
          <p:cNvGraphicFramePr>
            <a:graphicFrameLocks noChangeAspect="1"/>
          </p:cNvGraphicFramePr>
          <p:nvPr/>
        </p:nvGraphicFramePr>
        <p:xfrm>
          <a:off x="4162425" y="1866901"/>
          <a:ext cx="3563938" cy="588963"/>
        </p:xfrm>
        <a:graphic>
          <a:graphicData uri="http://schemas.openxmlformats.org/presentationml/2006/ole">
            <mc:AlternateContent xmlns:mc="http://schemas.openxmlformats.org/markup-compatibility/2006">
              <mc:Choice xmlns:v="urn:schemas-microsoft-com:vml" Requires="v">
                <p:oleObj spid="_x0000_s11434" name="Equation" r:id="rId4" imgW="1307880" imgH="215640" progId="Equation.3">
                  <p:embed/>
                </p:oleObj>
              </mc:Choice>
              <mc:Fallback>
                <p:oleObj name="Equation" r:id="rId4" imgW="130788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2425" y="1866901"/>
                        <a:ext cx="3563938" cy="588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9" name="Text Box 4"/>
          <p:cNvSpPr txBox="1">
            <a:spLocks noChangeArrowheads="1"/>
          </p:cNvSpPr>
          <p:nvPr/>
        </p:nvSpPr>
        <p:spPr bwMode="auto">
          <a:xfrm>
            <a:off x="2514600" y="2590800"/>
            <a:ext cx="70104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GB" altLang="en-US"/>
              <a:t>Calculation example with vectors</a:t>
            </a:r>
          </a:p>
          <a:p>
            <a:pPr eaLnBrk="1" hangingPunct="1">
              <a:spcBef>
                <a:spcPct val="50000"/>
              </a:spcBef>
            </a:pPr>
            <a:r>
              <a:rPr lang="en-GB" altLang="en-US" i="1"/>
              <a:t>P</a:t>
            </a:r>
            <a:r>
              <a:rPr lang="en-GB" altLang="en-US" baseline="-25000"/>
              <a:t>0</a:t>
            </a:r>
            <a:r>
              <a:rPr lang="en-GB" altLang="en-US"/>
              <a:t> = (1,4,2), </a:t>
            </a:r>
            <a:r>
              <a:rPr lang="en-GB" altLang="en-US" i="1"/>
              <a:t>P</a:t>
            </a:r>
            <a:r>
              <a:rPr lang="en-GB" altLang="en-US" baseline="-25000"/>
              <a:t>1</a:t>
            </a:r>
            <a:r>
              <a:rPr lang="en-GB" altLang="en-US"/>
              <a:t> = (5,8,2), </a:t>
            </a:r>
            <a:r>
              <a:rPr lang="en-GB" altLang="en-US" i="1"/>
              <a:t>t</a:t>
            </a:r>
            <a:r>
              <a:rPr lang="en-GB" altLang="en-US"/>
              <a:t> = 1/4</a:t>
            </a:r>
          </a:p>
          <a:p>
            <a:pPr eaLnBrk="1" hangingPunct="1">
              <a:spcBef>
                <a:spcPct val="50000"/>
              </a:spcBef>
            </a:pPr>
            <a:r>
              <a:rPr lang="en-GB" altLang="en-US"/>
              <a:t>             </a:t>
            </a:r>
          </a:p>
        </p:txBody>
      </p:sp>
      <p:graphicFrame>
        <p:nvGraphicFramePr>
          <p:cNvPr id="54275" name="Object 3"/>
          <p:cNvGraphicFramePr>
            <a:graphicFrameLocks noChangeAspect="1"/>
          </p:cNvGraphicFramePr>
          <p:nvPr/>
        </p:nvGraphicFramePr>
        <p:xfrm>
          <a:off x="6045200" y="3333750"/>
          <a:ext cx="101600" cy="190500"/>
        </p:xfrm>
        <a:graphic>
          <a:graphicData uri="http://schemas.openxmlformats.org/presentationml/2006/ole">
            <mc:AlternateContent xmlns:mc="http://schemas.openxmlformats.org/markup-compatibility/2006">
              <mc:Choice xmlns:v="urn:schemas-microsoft-com:vml" Requires="v">
                <p:oleObj spid="_x0000_s11435" name="Equation" r:id="rId6" imgW="101520" imgH="190440" progId="Equation.3">
                  <p:embed/>
                </p:oleObj>
              </mc:Choice>
              <mc:Fallback>
                <p:oleObj name="Equation" r:id="rId6" imgW="101520" imgH="1904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5200" y="3333750"/>
                        <a:ext cx="10160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76" name="Object 4"/>
          <p:cNvGraphicFramePr>
            <a:graphicFrameLocks noChangeAspect="1"/>
          </p:cNvGraphicFramePr>
          <p:nvPr/>
        </p:nvGraphicFramePr>
        <p:xfrm>
          <a:off x="6045200" y="3333750"/>
          <a:ext cx="101600" cy="190500"/>
        </p:xfrm>
        <a:graphic>
          <a:graphicData uri="http://schemas.openxmlformats.org/presentationml/2006/ole">
            <mc:AlternateContent xmlns:mc="http://schemas.openxmlformats.org/markup-compatibility/2006">
              <mc:Choice xmlns:v="urn:schemas-microsoft-com:vml" Requires="v">
                <p:oleObj spid="_x0000_s11436" name="Equation" r:id="rId8" imgW="101520" imgH="190440" progId="Equation.3">
                  <p:embed/>
                </p:oleObj>
              </mc:Choice>
              <mc:Fallback>
                <p:oleObj name="Equation" r:id="rId8" imgW="101520" imgH="1904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5200" y="3333750"/>
                        <a:ext cx="10160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77" name="Object 5"/>
          <p:cNvGraphicFramePr>
            <a:graphicFrameLocks noChangeAspect="1"/>
          </p:cNvGraphicFramePr>
          <p:nvPr/>
        </p:nvGraphicFramePr>
        <p:xfrm>
          <a:off x="2135188" y="3789364"/>
          <a:ext cx="6831012" cy="1690687"/>
        </p:xfrm>
        <a:graphic>
          <a:graphicData uri="http://schemas.openxmlformats.org/presentationml/2006/ole">
            <mc:AlternateContent xmlns:mc="http://schemas.openxmlformats.org/markup-compatibility/2006">
              <mc:Choice xmlns:v="urn:schemas-microsoft-com:vml" Requires="v">
                <p:oleObj spid="_x0000_s11437" name="Equation" r:id="rId9" imgW="2882880" imgH="711000" progId="Equation.3">
                  <p:embed/>
                </p:oleObj>
              </mc:Choice>
              <mc:Fallback>
                <p:oleObj name="Equation" r:id="rId9" imgW="2882880" imgH="711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5188" y="3789364"/>
                        <a:ext cx="6831012" cy="169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Slide Number Placeholder 7"/>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37AB589-C9DD-4681-A309-8D2BD248B9D7}" type="slidenum">
              <a:rPr lang="en-GB" altLang="en-US" sz="1400">
                <a:latin typeface="Times New Roman" panose="02020603050405020304" pitchFamily="18" charset="0"/>
              </a:rPr>
              <a:pPr eaLnBrk="1" hangingPunct="1"/>
              <a:t>22</a:t>
            </a:fld>
            <a:endParaRPr lang="en-GB" altLang="en-US" sz="1400">
              <a:latin typeface="Times New Roman" panose="02020603050405020304" pitchFamily="18" charset="0"/>
            </a:endParaRPr>
          </a:p>
        </p:txBody>
      </p:sp>
    </p:spTree>
    <p:extLst>
      <p:ext uri="{BB962C8B-B14F-4D97-AF65-F5344CB8AC3E}">
        <p14:creationId xmlns:p14="http://schemas.microsoft.com/office/powerpoint/2010/main" val="11521837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p:txBody>
          <a:bodyPr/>
          <a:lstStyle/>
          <a:p>
            <a:pPr eaLnBrk="1" hangingPunct="1"/>
            <a:r>
              <a:rPr lang="en-GB" altLang="en-US" b="1" dirty="0" smtClean="0">
                <a:latin typeface="+mn-lt"/>
              </a:rPr>
              <a:t>Linear Interpolation</a:t>
            </a:r>
          </a:p>
        </p:txBody>
      </p:sp>
      <p:graphicFrame>
        <p:nvGraphicFramePr>
          <p:cNvPr id="58370" name="Object 2"/>
          <p:cNvGraphicFramePr>
            <a:graphicFrameLocks noChangeAspect="1"/>
          </p:cNvGraphicFramePr>
          <p:nvPr/>
        </p:nvGraphicFramePr>
        <p:xfrm>
          <a:off x="4162425" y="1866901"/>
          <a:ext cx="3563938" cy="588963"/>
        </p:xfrm>
        <a:graphic>
          <a:graphicData uri="http://schemas.openxmlformats.org/presentationml/2006/ole">
            <mc:AlternateContent xmlns:mc="http://schemas.openxmlformats.org/markup-compatibility/2006">
              <mc:Choice xmlns:v="urn:schemas-microsoft-com:vml" Requires="v">
                <p:oleObj spid="_x0000_s12332" name="Equation" r:id="rId4" imgW="1307880" imgH="215640" progId="Equation.3">
                  <p:embed/>
                </p:oleObj>
              </mc:Choice>
              <mc:Fallback>
                <p:oleObj name="Equation" r:id="rId4" imgW="130788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2425" y="1866901"/>
                        <a:ext cx="3563938" cy="588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72" name="Rectangle 4"/>
          <p:cNvSpPr>
            <a:spLocks noChangeArrowheads="1"/>
          </p:cNvSpPr>
          <p:nvPr/>
        </p:nvSpPr>
        <p:spPr bwMode="auto">
          <a:xfrm>
            <a:off x="2209800" y="4953000"/>
            <a:ext cx="77724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1" eaLnBrk="1" hangingPunct="1">
              <a:spcBef>
                <a:spcPct val="20000"/>
              </a:spcBef>
            </a:pPr>
            <a:endParaRPr lang="en-GB" altLang="en-US" sz="2200"/>
          </a:p>
          <a:p>
            <a:pPr lvl="1" eaLnBrk="1" hangingPunct="1">
              <a:spcBef>
                <a:spcPct val="20000"/>
              </a:spcBef>
              <a:buFontTx/>
              <a:buChar char="–"/>
            </a:pPr>
            <a:endParaRPr lang="en-GB" altLang="en-US" sz="2200" i="1" baseline="-25000"/>
          </a:p>
          <a:p>
            <a:pPr lvl="1" eaLnBrk="1" hangingPunct="1">
              <a:spcBef>
                <a:spcPct val="20000"/>
              </a:spcBef>
              <a:buFontTx/>
              <a:buChar char="–"/>
            </a:pPr>
            <a:endParaRPr lang="en-GB" altLang="en-US" sz="2200" i="1" baseline="-25000"/>
          </a:p>
          <a:p>
            <a:pPr lvl="1" eaLnBrk="1" hangingPunct="1">
              <a:spcBef>
                <a:spcPct val="20000"/>
              </a:spcBef>
            </a:pPr>
            <a:endParaRPr lang="en-GB" altLang="en-US" sz="2200" i="1" baseline="-25000"/>
          </a:p>
          <a:p>
            <a:pPr eaLnBrk="1" hangingPunct="1">
              <a:spcBef>
                <a:spcPct val="20000"/>
              </a:spcBef>
              <a:buFontTx/>
              <a:buChar char="•"/>
            </a:pPr>
            <a:endParaRPr lang="en-GB" altLang="en-US" sz="2000" baseline="-25000"/>
          </a:p>
        </p:txBody>
      </p:sp>
      <p:sp>
        <p:nvSpPr>
          <p:cNvPr id="58373" name="Rectangle 6"/>
          <p:cNvSpPr>
            <a:spLocks noGrp="1" noChangeArrowheads="1"/>
          </p:cNvSpPr>
          <p:nvPr>
            <p:ph type="body" idx="1"/>
          </p:nvPr>
        </p:nvSpPr>
        <p:spPr>
          <a:xfrm>
            <a:off x="1847851" y="2636838"/>
            <a:ext cx="8569325" cy="3384550"/>
          </a:xfrm>
          <a:noFill/>
        </p:spPr>
        <p:txBody>
          <a:bodyPr/>
          <a:lstStyle/>
          <a:p>
            <a:pPr eaLnBrk="1" hangingPunct="1">
              <a:lnSpc>
                <a:spcPct val="90000"/>
              </a:lnSpc>
              <a:buFontTx/>
              <a:buNone/>
            </a:pPr>
            <a:endParaRPr lang="en-GB" altLang="en-US"/>
          </a:p>
          <a:p>
            <a:pPr eaLnBrk="1" hangingPunct="1">
              <a:lnSpc>
                <a:spcPct val="90000"/>
              </a:lnSpc>
            </a:pPr>
            <a:r>
              <a:rPr lang="en-GB" altLang="en-US">
                <a:latin typeface="Arial" panose="020B0604020202020204" pitchFamily="34" charset="0"/>
              </a:rPr>
              <a:t>The sum of weights satisfies  </a:t>
            </a:r>
            <a:r>
              <a:rPr lang="en-GB" altLang="en-US" i="1">
                <a:latin typeface="Arial" panose="020B0604020202020204" pitchFamily="34" charset="0"/>
              </a:rPr>
              <a:t>(1-t) + t</a:t>
            </a:r>
            <a:r>
              <a:rPr lang="en-GB" altLang="en-US">
                <a:latin typeface="Arial" panose="020B0604020202020204" pitchFamily="34" charset="0"/>
              </a:rPr>
              <a:t> = 1</a:t>
            </a:r>
          </a:p>
          <a:p>
            <a:pPr lvl="1" eaLnBrk="1" hangingPunct="1">
              <a:lnSpc>
                <a:spcPct val="90000"/>
              </a:lnSpc>
            </a:pPr>
            <a:r>
              <a:rPr lang="en-GB" altLang="en-US">
                <a:latin typeface="Arial" panose="020B0604020202020204" pitchFamily="34" charset="0"/>
              </a:rPr>
              <a:t>This ensures that </a:t>
            </a:r>
            <a:r>
              <a:rPr lang="en-GB" altLang="en-US" i="1">
                <a:latin typeface="Arial" panose="020B0604020202020204" pitchFamily="34" charset="0"/>
              </a:rPr>
              <a:t>Q(t)</a:t>
            </a:r>
            <a:r>
              <a:rPr lang="en-GB" altLang="en-US">
                <a:latin typeface="Arial" panose="020B0604020202020204" pitchFamily="34" charset="0"/>
              </a:rPr>
              <a:t> lies on the line joining </a:t>
            </a:r>
            <a:r>
              <a:rPr lang="en-GB" altLang="en-US" i="1">
                <a:latin typeface="Arial" panose="020B0604020202020204" pitchFamily="34" charset="0"/>
              </a:rPr>
              <a:t>P</a:t>
            </a:r>
            <a:r>
              <a:rPr lang="en-GB" altLang="en-US" i="1" baseline="-25000">
                <a:latin typeface="Arial" panose="020B0604020202020204" pitchFamily="34" charset="0"/>
              </a:rPr>
              <a:t>0</a:t>
            </a:r>
            <a:r>
              <a:rPr lang="en-GB" altLang="en-US">
                <a:latin typeface="Arial" panose="020B0604020202020204" pitchFamily="34" charset="0"/>
              </a:rPr>
              <a:t> and </a:t>
            </a:r>
            <a:r>
              <a:rPr lang="en-GB" altLang="en-US" i="1">
                <a:latin typeface="Arial" panose="020B0604020202020204" pitchFamily="34" charset="0"/>
              </a:rPr>
              <a:t>P</a:t>
            </a:r>
            <a:r>
              <a:rPr lang="en-GB" altLang="en-US" i="1" baseline="-25000">
                <a:latin typeface="Arial" panose="020B0604020202020204" pitchFamily="34" charset="0"/>
              </a:rPr>
              <a:t>1</a:t>
            </a:r>
            <a:r>
              <a:rPr lang="en-GB" altLang="en-US">
                <a:latin typeface="Arial" panose="020B0604020202020204" pitchFamily="34" charset="0"/>
              </a:rPr>
              <a:t>.</a:t>
            </a:r>
          </a:p>
          <a:p>
            <a:pPr lvl="1" eaLnBrk="1" hangingPunct="1">
              <a:lnSpc>
                <a:spcPct val="90000"/>
              </a:lnSpc>
            </a:pPr>
            <a:endParaRPr lang="en-GB" altLang="en-US">
              <a:latin typeface="Arial" panose="020B0604020202020204" pitchFamily="34" charset="0"/>
            </a:endParaRPr>
          </a:p>
          <a:p>
            <a:pPr eaLnBrk="1" hangingPunct="1">
              <a:lnSpc>
                <a:spcPct val="90000"/>
              </a:lnSpc>
            </a:pPr>
            <a:r>
              <a:rPr lang="en-GB" altLang="en-US" i="1">
                <a:latin typeface="Arial" panose="020B0604020202020204" pitchFamily="34" charset="0"/>
              </a:rPr>
              <a:t>t</a:t>
            </a:r>
            <a:r>
              <a:rPr lang="en-GB" altLang="en-US">
                <a:latin typeface="Arial" panose="020B0604020202020204" pitchFamily="34" charset="0"/>
              </a:rPr>
              <a:t> in [0,1] ensures weights (</a:t>
            </a:r>
            <a:r>
              <a:rPr lang="en-GB" altLang="en-US" i="1">
                <a:latin typeface="Arial" panose="020B0604020202020204" pitchFamily="34" charset="0"/>
              </a:rPr>
              <a:t>1-t</a:t>
            </a:r>
            <a:r>
              <a:rPr lang="en-GB" altLang="en-US">
                <a:latin typeface="Arial" panose="020B0604020202020204" pitchFamily="34" charset="0"/>
              </a:rPr>
              <a:t>), </a:t>
            </a:r>
            <a:r>
              <a:rPr lang="en-GB" altLang="en-US" i="1">
                <a:latin typeface="Arial" panose="020B0604020202020204" pitchFamily="34" charset="0"/>
              </a:rPr>
              <a:t>t</a:t>
            </a:r>
            <a:r>
              <a:rPr lang="en-GB" altLang="en-US">
                <a:latin typeface="Arial" panose="020B0604020202020204" pitchFamily="34" charset="0"/>
              </a:rPr>
              <a:t> are non-negative</a:t>
            </a:r>
          </a:p>
          <a:p>
            <a:pPr lvl="1" eaLnBrk="1" hangingPunct="1">
              <a:lnSpc>
                <a:spcPct val="90000"/>
              </a:lnSpc>
            </a:pPr>
            <a:r>
              <a:rPr lang="en-GB" altLang="en-US">
                <a:latin typeface="Arial" panose="020B0604020202020204" pitchFamily="34" charset="0"/>
              </a:rPr>
              <a:t>This ensures</a:t>
            </a:r>
            <a:r>
              <a:rPr lang="en-GB" altLang="en-US" i="1">
                <a:latin typeface="Arial" panose="020B0604020202020204" pitchFamily="34" charset="0"/>
              </a:rPr>
              <a:t> Q(t)</a:t>
            </a:r>
            <a:r>
              <a:rPr lang="en-GB" altLang="en-US">
                <a:latin typeface="Arial" panose="020B0604020202020204" pitchFamily="34" charset="0"/>
              </a:rPr>
              <a:t> lies strictly between or on </a:t>
            </a:r>
            <a:r>
              <a:rPr lang="en-GB" altLang="en-US" i="1">
                <a:latin typeface="Arial" panose="020B0604020202020204" pitchFamily="34" charset="0"/>
              </a:rPr>
              <a:t>P</a:t>
            </a:r>
            <a:r>
              <a:rPr lang="en-GB" altLang="en-US" i="1" baseline="-25000">
                <a:latin typeface="Arial" panose="020B0604020202020204" pitchFamily="34" charset="0"/>
              </a:rPr>
              <a:t>0</a:t>
            </a:r>
            <a:r>
              <a:rPr lang="en-GB" altLang="en-US" i="1">
                <a:latin typeface="Arial" panose="020B0604020202020204" pitchFamily="34" charset="0"/>
              </a:rPr>
              <a:t> </a:t>
            </a:r>
            <a:r>
              <a:rPr lang="en-GB" altLang="en-US">
                <a:latin typeface="Arial" panose="020B0604020202020204" pitchFamily="34" charset="0"/>
              </a:rPr>
              <a:t>and </a:t>
            </a:r>
            <a:r>
              <a:rPr lang="en-GB" altLang="en-US" i="1">
                <a:latin typeface="Arial" panose="020B0604020202020204" pitchFamily="34" charset="0"/>
              </a:rPr>
              <a:t>P</a:t>
            </a:r>
            <a:r>
              <a:rPr lang="en-GB" altLang="en-US" i="1" baseline="-25000">
                <a:latin typeface="Arial" panose="020B0604020202020204" pitchFamily="34" charset="0"/>
              </a:rPr>
              <a:t>1</a:t>
            </a:r>
          </a:p>
          <a:p>
            <a:pPr lvl="1" eaLnBrk="1" hangingPunct="1">
              <a:lnSpc>
                <a:spcPct val="90000"/>
              </a:lnSpc>
            </a:pPr>
            <a:endParaRPr lang="en-GB" altLang="en-US" baseline="-25000"/>
          </a:p>
          <a:p>
            <a:pPr eaLnBrk="1" hangingPunct="1">
              <a:lnSpc>
                <a:spcPct val="90000"/>
              </a:lnSpc>
            </a:pPr>
            <a:r>
              <a:rPr lang="en-GB" altLang="en-US" baseline="-25000" smtClean="0">
                <a:latin typeface="Arial" panose="020B0604020202020204" pitchFamily="34" charset="0"/>
              </a:rPr>
              <a:t>WATCH OUT FOR GENERALISATIONS!</a:t>
            </a:r>
          </a:p>
          <a:p>
            <a:pPr eaLnBrk="1" hangingPunct="1">
              <a:lnSpc>
                <a:spcPct val="90000"/>
              </a:lnSpc>
            </a:pPr>
            <a:endParaRPr lang="en-GB" altLang="en-US" sz="2000">
              <a:latin typeface="Arial" panose="020B0604020202020204" pitchFamily="34" charset="0"/>
            </a:endParaRPr>
          </a:p>
        </p:txBody>
      </p:sp>
      <p:sp>
        <p:nvSpPr>
          <p:cNvPr id="6" name="Slide Number Placeholder 5"/>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057C975-9D16-48C6-B30A-FD06CD8878C8}" type="slidenum">
              <a:rPr lang="en-GB" altLang="en-US" sz="1400">
                <a:latin typeface="Times New Roman" panose="02020603050405020304" pitchFamily="18" charset="0"/>
              </a:rPr>
              <a:pPr eaLnBrk="1" hangingPunct="1"/>
              <a:t>23</a:t>
            </a:fld>
            <a:endParaRPr lang="en-GB" altLang="en-US" sz="1400">
              <a:latin typeface="Times New Roman" panose="02020603050405020304" pitchFamily="18" charset="0"/>
            </a:endParaRPr>
          </a:p>
        </p:txBody>
      </p:sp>
    </p:spTree>
    <p:extLst>
      <p:ext uri="{BB962C8B-B14F-4D97-AF65-F5344CB8AC3E}">
        <p14:creationId xmlns:p14="http://schemas.microsoft.com/office/powerpoint/2010/main" val="19844440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1" name="Rectangle 3"/>
          <p:cNvSpPr>
            <a:spLocks noGrp="1" noChangeArrowheads="1"/>
          </p:cNvSpPr>
          <p:nvPr>
            <p:ph type="body" idx="1"/>
          </p:nvPr>
        </p:nvSpPr>
        <p:spPr>
          <a:xfrm>
            <a:off x="2209800" y="2959100"/>
            <a:ext cx="7772400" cy="1676400"/>
          </a:xfrm>
        </p:spPr>
        <p:txBody>
          <a:bodyPr/>
          <a:lstStyle/>
          <a:p>
            <a:pPr eaLnBrk="1" hangingPunct="1">
              <a:buFontTx/>
              <a:buNone/>
            </a:pPr>
            <a:r>
              <a:rPr lang="en-GB" altLang="en-US" smtClean="0">
                <a:latin typeface="Arial" panose="020B0604020202020204" pitchFamily="34" charset="0"/>
              </a:rPr>
              <a:t>Parametric representation, parameter </a:t>
            </a:r>
            <a:r>
              <a:rPr lang="en-GB" altLang="en-US" i="1" smtClean="0">
                <a:latin typeface="Arial" panose="020B0604020202020204" pitchFamily="34" charset="0"/>
              </a:rPr>
              <a:t>t</a:t>
            </a:r>
            <a:endParaRPr lang="en-GB" altLang="en-US" smtClean="0">
              <a:latin typeface="Arial" panose="020B0604020202020204" pitchFamily="34" charset="0"/>
            </a:endParaRPr>
          </a:p>
        </p:txBody>
      </p:sp>
      <p:graphicFrame>
        <p:nvGraphicFramePr>
          <p:cNvPr id="60418" name="Object 2"/>
          <p:cNvGraphicFramePr>
            <a:graphicFrameLocks noChangeAspect="1"/>
          </p:cNvGraphicFramePr>
          <p:nvPr/>
        </p:nvGraphicFramePr>
        <p:xfrm>
          <a:off x="1968500" y="1849439"/>
          <a:ext cx="7956550" cy="623887"/>
        </p:xfrm>
        <a:graphic>
          <a:graphicData uri="http://schemas.openxmlformats.org/presentationml/2006/ole">
            <mc:AlternateContent xmlns:mc="http://schemas.openxmlformats.org/markup-compatibility/2006">
              <mc:Choice xmlns:v="urn:schemas-microsoft-com:vml" Requires="v">
                <p:oleObj spid="_x0000_s13356" name="Equation" r:id="rId4" imgW="2920680" imgH="228600" progId="Equation.3">
                  <p:embed/>
                </p:oleObj>
              </mc:Choice>
              <mc:Fallback>
                <p:oleObj name="Equation" r:id="rId4" imgW="292068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500" y="1849439"/>
                        <a:ext cx="7956550" cy="623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9333" name="Rectangle 5"/>
          <p:cNvSpPr>
            <a:spLocks noChangeArrowheads="1"/>
          </p:cNvSpPr>
          <p:nvPr/>
        </p:nvSpPr>
        <p:spPr bwMode="auto">
          <a:xfrm>
            <a:off x="2209800" y="3644900"/>
            <a:ext cx="7772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endParaRPr lang="en-GB" altLang="en-US" sz="2600" dirty="0"/>
          </a:p>
          <a:p>
            <a:pPr lvl="1" eaLnBrk="1" hangingPunct="1">
              <a:spcBef>
                <a:spcPct val="20000"/>
              </a:spcBef>
              <a:buFontTx/>
              <a:buChar char="–"/>
            </a:pPr>
            <a:r>
              <a:rPr lang="en-GB" altLang="en-US" sz="2200" i="1" dirty="0"/>
              <a:t>P</a:t>
            </a:r>
            <a:r>
              <a:rPr lang="en-GB" altLang="en-US" sz="2200" i="1" baseline="-25000" dirty="0"/>
              <a:t>0 </a:t>
            </a:r>
            <a:r>
              <a:rPr lang="en-GB" altLang="en-US" sz="2200" i="1" dirty="0"/>
              <a:t>, P</a:t>
            </a:r>
            <a:r>
              <a:rPr lang="en-GB" altLang="en-US" sz="2200" i="1" baseline="-25000" dirty="0"/>
              <a:t>1 </a:t>
            </a:r>
            <a:r>
              <a:rPr lang="en-GB" altLang="en-US" sz="2200" i="1" dirty="0"/>
              <a:t>, P</a:t>
            </a:r>
            <a:r>
              <a:rPr lang="en-GB" altLang="en-US" sz="2200" i="1" baseline="-25000" dirty="0"/>
              <a:t>2 </a:t>
            </a:r>
            <a:r>
              <a:rPr lang="en-GB" altLang="en-US" sz="2200" i="1" dirty="0"/>
              <a:t>,… P</a:t>
            </a:r>
            <a:r>
              <a:rPr lang="en-GB" altLang="en-US" sz="2200" i="1" baseline="-25000" dirty="0"/>
              <a:t>N  </a:t>
            </a:r>
            <a:r>
              <a:rPr lang="en-GB" altLang="en-US" sz="2200" dirty="0"/>
              <a:t>may be points in 2D,  or in </a:t>
            </a:r>
            <a:r>
              <a:rPr lang="en-GB" altLang="en-US" sz="2200" dirty="0" smtClean="0"/>
              <a:t>3D</a:t>
            </a:r>
            <a:endParaRPr lang="en-GB" altLang="en-US" sz="2200" dirty="0"/>
          </a:p>
          <a:p>
            <a:pPr lvl="1" eaLnBrk="1" hangingPunct="1">
              <a:spcBef>
                <a:spcPct val="20000"/>
              </a:spcBef>
              <a:buFontTx/>
              <a:buChar char="–"/>
            </a:pPr>
            <a:r>
              <a:rPr lang="en-GB" altLang="en-US" sz="2200" i="1" dirty="0"/>
              <a:t>b</a:t>
            </a:r>
            <a:r>
              <a:rPr lang="en-GB" altLang="en-US" sz="2200" i="1" baseline="-25000" dirty="0"/>
              <a:t>i</a:t>
            </a:r>
            <a:r>
              <a:rPr lang="en-GB" altLang="en-US" sz="2200" i="1" dirty="0"/>
              <a:t>(t) “blend” </a:t>
            </a:r>
            <a:r>
              <a:rPr lang="en-GB" altLang="en-US" sz="2200" dirty="0"/>
              <a:t>points</a:t>
            </a:r>
            <a:r>
              <a:rPr lang="en-GB" altLang="en-US" sz="2200" i="1" dirty="0"/>
              <a:t> P</a:t>
            </a:r>
            <a:r>
              <a:rPr lang="en-GB" altLang="en-US" sz="2200" i="1" baseline="-25000" dirty="0"/>
              <a:t>0 </a:t>
            </a:r>
            <a:r>
              <a:rPr lang="en-GB" altLang="en-US" sz="2200" i="1" dirty="0"/>
              <a:t>, P</a:t>
            </a:r>
            <a:r>
              <a:rPr lang="en-GB" altLang="en-US" sz="2200" i="1" baseline="-25000" dirty="0"/>
              <a:t>1 </a:t>
            </a:r>
            <a:r>
              <a:rPr lang="en-GB" altLang="en-US" sz="2200" i="1" dirty="0"/>
              <a:t>, P</a:t>
            </a:r>
            <a:r>
              <a:rPr lang="en-GB" altLang="en-US" sz="2200" i="1" baseline="-25000" dirty="0"/>
              <a:t>2 </a:t>
            </a:r>
            <a:r>
              <a:rPr lang="en-GB" altLang="en-US" sz="2200" i="1" dirty="0"/>
              <a:t>,… P</a:t>
            </a:r>
            <a:r>
              <a:rPr lang="en-GB" altLang="en-US" sz="2200" i="1" baseline="-25000" dirty="0"/>
              <a:t>N </a:t>
            </a:r>
          </a:p>
          <a:p>
            <a:pPr lvl="1" eaLnBrk="1" hangingPunct="1">
              <a:spcBef>
                <a:spcPct val="20000"/>
              </a:spcBef>
              <a:buFontTx/>
              <a:buChar char="–"/>
            </a:pPr>
            <a:endParaRPr lang="en-GB" altLang="en-US" sz="2200" i="1" baseline="-25000" dirty="0"/>
          </a:p>
          <a:p>
            <a:pPr lvl="1" eaLnBrk="1" hangingPunct="1">
              <a:spcBef>
                <a:spcPct val="20000"/>
              </a:spcBef>
            </a:pPr>
            <a:endParaRPr lang="en-GB" altLang="en-US" sz="2200" i="1" baseline="-25000" dirty="0"/>
          </a:p>
          <a:p>
            <a:pPr eaLnBrk="1" hangingPunct="1">
              <a:spcBef>
                <a:spcPct val="20000"/>
              </a:spcBef>
              <a:buFontTx/>
              <a:buChar char="•"/>
            </a:pPr>
            <a:endParaRPr lang="en-GB" altLang="en-US" sz="2000" baseline="-25000" dirty="0"/>
          </a:p>
        </p:txBody>
      </p:sp>
      <p:sp>
        <p:nvSpPr>
          <p:cNvPr id="6" name="Slide Number Placeholder 5"/>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C8C55F7-9262-4276-8DD0-D91DB2A14C74}" type="slidenum">
              <a:rPr lang="en-GB" altLang="en-US" sz="1400">
                <a:latin typeface="Times New Roman" panose="02020603050405020304" pitchFamily="18" charset="0"/>
              </a:rPr>
              <a:pPr eaLnBrk="1" hangingPunct="1"/>
              <a:t>24</a:t>
            </a:fld>
            <a:endParaRPr lang="en-GB" altLang="en-US" sz="1400">
              <a:latin typeface="Times New Roman" panose="02020603050405020304" pitchFamily="18" charset="0"/>
            </a:endParaRPr>
          </a:p>
        </p:txBody>
      </p:sp>
      <p:sp>
        <p:nvSpPr>
          <p:cNvPr id="8" name="Rectangle 1026"/>
          <p:cNvSpPr txBox="1">
            <a:spLocks noChangeArrowheads="1"/>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en-US" b="1" dirty="0" smtClean="0">
                <a:latin typeface="+mn-lt"/>
              </a:rPr>
              <a:t>Linear Interpolation</a:t>
            </a:r>
            <a:endParaRPr lang="en-GB" altLang="en-US" b="1" dirty="0">
              <a:latin typeface="+mn-lt"/>
            </a:endParaRPr>
          </a:p>
        </p:txBody>
      </p:sp>
    </p:spTree>
    <p:extLst>
      <p:ext uri="{BB962C8B-B14F-4D97-AF65-F5344CB8AC3E}">
        <p14:creationId xmlns:p14="http://schemas.microsoft.com/office/powerpoint/2010/main" val="3433289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3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933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9933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autoUpdateAnimBg="0"/>
      <p:bldP spid="99333"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9" name="Rectangle 3"/>
          <p:cNvSpPr>
            <a:spLocks noGrp="1" noChangeArrowheads="1"/>
          </p:cNvSpPr>
          <p:nvPr>
            <p:ph type="body" idx="1"/>
          </p:nvPr>
        </p:nvSpPr>
        <p:spPr>
          <a:xfrm>
            <a:off x="2209800" y="3048000"/>
            <a:ext cx="7772400" cy="1676400"/>
          </a:xfrm>
        </p:spPr>
        <p:txBody>
          <a:bodyPr/>
          <a:lstStyle/>
          <a:p>
            <a:pPr eaLnBrk="1" hangingPunct="1">
              <a:lnSpc>
                <a:spcPct val="80000"/>
              </a:lnSpc>
              <a:buFontTx/>
              <a:buNone/>
            </a:pPr>
            <a:r>
              <a:rPr lang="en-GB" altLang="en-US" smtClean="0">
                <a:latin typeface="Arial" panose="020B0604020202020204" pitchFamily="34" charset="0"/>
              </a:rPr>
              <a:t>Parametric representation, parameter </a:t>
            </a:r>
            <a:r>
              <a:rPr lang="en-GB" altLang="en-US" i="1" smtClean="0">
                <a:latin typeface="Arial" panose="020B0604020202020204" pitchFamily="34" charset="0"/>
              </a:rPr>
              <a:t>t</a:t>
            </a:r>
          </a:p>
          <a:p>
            <a:pPr eaLnBrk="1" hangingPunct="1">
              <a:lnSpc>
                <a:spcPct val="80000"/>
              </a:lnSpc>
              <a:buFontTx/>
              <a:buNone/>
            </a:pPr>
            <a:endParaRPr lang="en-GB" altLang="en-US" i="1" smtClean="0">
              <a:latin typeface="Arial" panose="020B0604020202020204" pitchFamily="34" charset="0"/>
            </a:endParaRPr>
          </a:p>
          <a:p>
            <a:pPr eaLnBrk="1" hangingPunct="1">
              <a:lnSpc>
                <a:spcPct val="80000"/>
              </a:lnSpc>
              <a:buFontTx/>
              <a:buNone/>
            </a:pPr>
            <a:r>
              <a:rPr lang="en-GB" altLang="en-US" sz="2400">
                <a:latin typeface="Arial" panose="020B0604020202020204" pitchFamily="34" charset="0"/>
              </a:rPr>
              <a:t>As </a:t>
            </a:r>
            <a:r>
              <a:rPr lang="en-GB" altLang="en-US" sz="2400" i="1">
                <a:latin typeface="Arial" panose="020B0604020202020204" pitchFamily="34" charset="0"/>
              </a:rPr>
              <a:t>t</a:t>
            </a:r>
            <a:r>
              <a:rPr lang="en-GB" altLang="en-US" sz="2400">
                <a:latin typeface="Arial" panose="020B0604020202020204" pitchFamily="34" charset="0"/>
              </a:rPr>
              <a:t> varies, e.g. between 0 and 1, </a:t>
            </a:r>
            <a:r>
              <a:rPr lang="en-GB" altLang="en-US" sz="2400" i="1">
                <a:latin typeface="Arial" panose="020B0604020202020204" pitchFamily="34" charset="0"/>
              </a:rPr>
              <a:t>Q(t)</a:t>
            </a:r>
            <a:r>
              <a:rPr lang="en-GB" altLang="en-US" sz="2400">
                <a:latin typeface="Arial" panose="020B0604020202020204" pitchFamily="34" charset="0"/>
              </a:rPr>
              <a:t> traces out a trajectory – a blending of the control points</a:t>
            </a:r>
          </a:p>
        </p:txBody>
      </p:sp>
      <p:graphicFrame>
        <p:nvGraphicFramePr>
          <p:cNvPr id="62466" name="Object 2"/>
          <p:cNvGraphicFramePr>
            <a:graphicFrameLocks noChangeAspect="1"/>
          </p:cNvGraphicFramePr>
          <p:nvPr/>
        </p:nvGraphicFramePr>
        <p:xfrm>
          <a:off x="1968500" y="1849439"/>
          <a:ext cx="7956550" cy="623887"/>
        </p:xfrm>
        <a:graphic>
          <a:graphicData uri="http://schemas.openxmlformats.org/presentationml/2006/ole">
            <mc:AlternateContent xmlns:mc="http://schemas.openxmlformats.org/markup-compatibility/2006">
              <mc:Choice xmlns:v="urn:schemas-microsoft-com:vml" Requires="v">
                <p:oleObj spid="_x0000_s14380" name="Equation" r:id="rId4" imgW="2920680" imgH="228600" progId="Equation.3">
                  <p:embed/>
                </p:oleObj>
              </mc:Choice>
              <mc:Fallback>
                <p:oleObj name="Equation" r:id="rId4" imgW="292068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500" y="1849439"/>
                        <a:ext cx="7956550" cy="623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Slide Number Placeholder 4"/>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6B304EF-33D8-4336-91D8-F6E8C5C65839}" type="slidenum">
              <a:rPr lang="en-GB" altLang="en-US" sz="1400">
                <a:latin typeface="Times New Roman" panose="02020603050405020304" pitchFamily="18" charset="0"/>
              </a:rPr>
              <a:pPr eaLnBrk="1" hangingPunct="1"/>
              <a:t>25</a:t>
            </a:fld>
            <a:endParaRPr lang="en-GB" altLang="en-US" sz="1400">
              <a:latin typeface="Times New Roman" panose="02020603050405020304" pitchFamily="18" charset="0"/>
            </a:endParaRPr>
          </a:p>
        </p:txBody>
      </p:sp>
      <p:sp>
        <p:nvSpPr>
          <p:cNvPr id="7" name="Rectangle 1026"/>
          <p:cNvSpPr txBox="1">
            <a:spLocks noChangeArrowheads="1"/>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en-US" b="1" dirty="0" smtClean="0">
                <a:latin typeface="+mn-lt"/>
              </a:rPr>
              <a:t>Linear Interpolation</a:t>
            </a:r>
            <a:endParaRPr lang="en-GB" altLang="en-US" b="1" dirty="0">
              <a:latin typeface="+mn-lt"/>
            </a:endParaRPr>
          </a:p>
        </p:txBody>
      </p:sp>
    </p:spTree>
    <p:extLst>
      <p:ext uri="{BB962C8B-B14F-4D97-AF65-F5344CB8AC3E}">
        <p14:creationId xmlns:p14="http://schemas.microsoft.com/office/powerpoint/2010/main" val="17795677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71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471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39"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r>
              <a:rPr lang="en-US" altLang="en-US" b="1" dirty="0"/>
              <a:t>De </a:t>
            </a:r>
            <a:r>
              <a:rPr lang="en-US" altLang="en-US" b="1" dirty="0" err="1"/>
              <a:t>Casteljau</a:t>
            </a:r>
            <a:r>
              <a:rPr lang="en-US" altLang="en-US" b="1" dirty="0"/>
              <a:t> algorithm</a:t>
            </a:r>
          </a:p>
        </p:txBody>
      </p:sp>
      <p:sp>
        <p:nvSpPr>
          <p:cNvPr id="241667" name="Rectangle 3"/>
          <p:cNvSpPr>
            <a:spLocks noGrp="1" noChangeArrowheads="1"/>
          </p:cNvSpPr>
          <p:nvPr>
            <p:ph type="body" idx="1"/>
          </p:nvPr>
        </p:nvSpPr>
        <p:spPr/>
        <p:txBody>
          <a:bodyPr/>
          <a:lstStyle/>
          <a:p>
            <a:r>
              <a:rPr lang="en-US" altLang="en-US" dirty="0"/>
              <a:t>Can compute any point on the curve in a few iterations</a:t>
            </a:r>
          </a:p>
          <a:p>
            <a:r>
              <a:rPr lang="en-US" altLang="en-US" dirty="0"/>
              <a:t>No polynomials, pure geometry</a:t>
            </a:r>
          </a:p>
          <a:p>
            <a:r>
              <a:rPr lang="en-US" altLang="en-US" dirty="0"/>
              <a:t>Repeated linear interpolation</a:t>
            </a:r>
          </a:p>
          <a:p>
            <a:pPr lvl="1"/>
            <a:r>
              <a:rPr lang="en-US" altLang="en-US" dirty="0"/>
              <a:t>Repeated order of the curve times</a:t>
            </a:r>
          </a:p>
          <a:p>
            <a:r>
              <a:rPr lang="en-US" altLang="en-US" dirty="0"/>
              <a:t>The algorithm can be used as definition of the curve</a:t>
            </a:r>
          </a:p>
        </p:txBody>
      </p:sp>
    </p:spTree>
    <p:extLst>
      <p:ext uri="{BB962C8B-B14F-4D97-AF65-F5344CB8AC3E}">
        <p14:creationId xmlns:p14="http://schemas.microsoft.com/office/powerpoint/2010/main" val="37081220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2209800" y="609601"/>
            <a:ext cx="7772400" cy="701675"/>
          </a:xfrm>
        </p:spPr>
        <p:txBody>
          <a:bodyPr/>
          <a:lstStyle/>
          <a:p>
            <a:r>
              <a:rPr lang="en-US" altLang="en-US"/>
              <a:t>De Casteljau algorithm</a:t>
            </a:r>
          </a:p>
        </p:txBody>
      </p:sp>
      <p:grpSp>
        <p:nvGrpSpPr>
          <p:cNvPr id="242700" name="Group 12"/>
          <p:cNvGrpSpPr>
            <a:grpSpLocks/>
          </p:cNvGrpSpPr>
          <p:nvPr/>
        </p:nvGrpSpPr>
        <p:grpSpPr bwMode="auto">
          <a:xfrm>
            <a:off x="3246439" y="1584326"/>
            <a:ext cx="5883275" cy="3908425"/>
            <a:chOff x="998" y="1536"/>
            <a:chExt cx="3706" cy="2462"/>
          </a:xfrm>
        </p:grpSpPr>
        <p:sp>
          <p:nvSpPr>
            <p:cNvPr id="242691" name="Freeform 3"/>
            <p:cNvSpPr>
              <a:spLocks/>
            </p:cNvSpPr>
            <p:nvPr/>
          </p:nvSpPr>
          <p:spPr bwMode="auto">
            <a:xfrm>
              <a:off x="1200" y="1536"/>
              <a:ext cx="3456" cy="1968"/>
            </a:xfrm>
            <a:custGeom>
              <a:avLst/>
              <a:gdLst>
                <a:gd name="T0" fmla="*/ 0 w 3456"/>
                <a:gd name="T1" fmla="*/ 1968 h 1968"/>
                <a:gd name="T2" fmla="*/ 336 w 3456"/>
                <a:gd name="T3" fmla="*/ 480 h 1968"/>
                <a:gd name="T4" fmla="*/ 2304 w 3456"/>
                <a:gd name="T5" fmla="*/ 0 h 1968"/>
                <a:gd name="T6" fmla="*/ 3456 w 3456"/>
                <a:gd name="T7" fmla="*/ 1488 h 1968"/>
              </a:gdLst>
              <a:ahLst/>
              <a:cxnLst>
                <a:cxn ang="0">
                  <a:pos x="T0" y="T1"/>
                </a:cxn>
                <a:cxn ang="0">
                  <a:pos x="T2" y="T3"/>
                </a:cxn>
                <a:cxn ang="0">
                  <a:pos x="T4" y="T5"/>
                </a:cxn>
                <a:cxn ang="0">
                  <a:pos x="T6" y="T7"/>
                </a:cxn>
              </a:cxnLst>
              <a:rect l="0" t="0" r="r" b="b"/>
              <a:pathLst>
                <a:path w="3456" h="1968">
                  <a:moveTo>
                    <a:pt x="0" y="1968"/>
                  </a:moveTo>
                  <a:lnTo>
                    <a:pt x="336" y="480"/>
                  </a:lnTo>
                  <a:lnTo>
                    <a:pt x="2304" y="0"/>
                  </a:lnTo>
                  <a:lnTo>
                    <a:pt x="3456" y="1488"/>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42692" name="Oval 4"/>
            <p:cNvSpPr>
              <a:spLocks noChangeArrowheads="1"/>
            </p:cNvSpPr>
            <p:nvPr/>
          </p:nvSpPr>
          <p:spPr bwMode="auto">
            <a:xfrm>
              <a:off x="1440" y="2352"/>
              <a:ext cx="48" cy="48"/>
            </a:xfrm>
            <a:prstGeom prst="ellipse">
              <a:avLst/>
            </a:prstGeom>
            <a:solidFill>
              <a:srgbClr val="C60634"/>
            </a:solidFill>
            <a:ln w="9525">
              <a:solidFill>
                <a:srgbClr val="C6063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p>
          </p:txBody>
        </p:sp>
        <p:sp>
          <p:nvSpPr>
            <p:cNvPr id="242693" name="Oval 5"/>
            <p:cNvSpPr>
              <a:spLocks noChangeArrowheads="1"/>
            </p:cNvSpPr>
            <p:nvPr/>
          </p:nvSpPr>
          <p:spPr bwMode="auto">
            <a:xfrm>
              <a:off x="4368" y="2688"/>
              <a:ext cx="48" cy="48"/>
            </a:xfrm>
            <a:prstGeom prst="ellipse">
              <a:avLst/>
            </a:prstGeom>
            <a:solidFill>
              <a:srgbClr val="C60634"/>
            </a:solidFill>
            <a:ln w="9525">
              <a:solidFill>
                <a:srgbClr val="C6063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2694" name="Oval 6"/>
            <p:cNvSpPr>
              <a:spLocks noChangeArrowheads="1"/>
            </p:cNvSpPr>
            <p:nvPr/>
          </p:nvSpPr>
          <p:spPr bwMode="auto">
            <a:xfrm>
              <a:off x="3456" y="15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2695" name="Oval 7"/>
            <p:cNvSpPr>
              <a:spLocks noChangeArrowheads="1"/>
            </p:cNvSpPr>
            <p:nvPr/>
          </p:nvSpPr>
          <p:spPr bwMode="auto">
            <a:xfrm>
              <a:off x="4656" y="302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2696" name="Oval 8"/>
            <p:cNvSpPr>
              <a:spLocks noChangeArrowheads="1"/>
            </p:cNvSpPr>
            <p:nvPr/>
          </p:nvSpPr>
          <p:spPr bwMode="auto">
            <a:xfrm>
              <a:off x="1488" y="196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2697" name="Oval 9"/>
            <p:cNvSpPr>
              <a:spLocks noChangeArrowheads="1"/>
            </p:cNvSpPr>
            <p:nvPr/>
          </p:nvSpPr>
          <p:spPr bwMode="auto">
            <a:xfrm>
              <a:off x="1152" y="350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2698" name="Oval 10"/>
            <p:cNvSpPr>
              <a:spLocks noChangeArrowheads="1"/>
            </p:cNvSpPr>
            <p:nvPr/>
          </p:nvSpPr>
          <p:spPr bwMode="auto">
            <a:xfrm>
              <a:off x="3072" y="1632"/>
              <a:ext cx="48" cy="48"/>
            </a:xfrm>
            <a:prstGeom prst="ellipse">
              <a:avLst/>
            </a:prstGeom>
            <a:solidFill>
              <a:srgbClr val="C60634"/>
            </a:solidFill>
            <a:ln w="9525">
              <a:solidFill>
                <a:srgbClr val="C6063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2699" name="Text Box 11"/>
            <p:cNvSpPr txBox="1">
              <a:spLocks noChangeArrowheads="1"/>
            </p:cNvSpPr>
            <p:nvPr/>
          </p:nvSpPr>
          <p:spPr bwMode="auto">
            <a:xfrm>
              <a:off x="998" y="3765"/>
              <a:ext cx="137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Tahoma" panose="020B0604030504040204" pitchFamily="34" charset="0"/>
                </a:rPr>
                <a:t>Third order, u=0.75</a:t>
              </a:r>
            </a:p>
          </p:txBody>
        </p:sp>
      </p:grpSp>
    </p:spTree>
    <p:extLst>
      <p:ext uri="{BB962C8B-B14F-4D97-AF65-F5344CB8AC3E}">
        <p14:creationId xmlns:p14="http://schemas.microsoft.com/office/powerpoint/2010/main" val="42797587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a:xfrm>
            <a:off x="2209800" y="609600"/>
            <a:ext cx="7772400" cy="565150"/>
          </a:xfrm>
        </p:spPr>
        <p:txBody>
          <a:bodyPr>
            <a:normAutofit fontScale="90000"/>
          </a:bodyPr>
          <a:lstStyle/>
          <a:p>
            <a:r>
              <a:rPr lang="en-US" altLang="en-US"/>
              <a:t>De Casteljau algorithm</a:t>
            </a:r>
          </a:p>
        </p:txBody>
      </p:sp>
      <p:grpSp>
        <p:nvGrpSpPr>
          <p:cNvPr id="243727" name="Group 15"/>
          <p:cNvGrpSpPr>
            <a:grpSpLocks/>
          </p:cNvGrpSpPr>
          <p:nvPr/>
        </p:nvGrpSpPr>
        <p:grpSpPr bwMode="auto">
          <a:xfrm>
            <a:off x="3352800" y="1720850"/>
            <a:ext cx="5638800" cy="3200400"/>
            <a:chOff x="1152" y="1536"/>
            <a:chExt cx="3552" cy="2016"/>
          </a:xfrm>
        </p:grpSpPr>
        <p:sp>
          <p:nvSpPr>
            <p:cNvPr id="243715" name="Freeform 3"/>
            <p:cNvSpPr>
              <a:spLocks/>
            </p:cNvSpPr>
            <p:nvPr/>
          </p:nvSpPr>
          <p:spPr bwMode="auto">
            <a:xfrm>
              <a:off x="1200" y="1536"/>
              <a:ext cx="3456" cy="1968"/>
            </a:xfrm>
            <a:custGeom>
              <a:avLst/>
              <a:gdLst>
                <a:gd name="T0" fmla="*/ 0 w 3456"/>
                <a:gd name="T1" fmla="*/ 1968 h 1968"/>
                <a:gd name="T2" fmla="*/ 336 w 3456"/>
                <a:gd name="T3" fmla="*/ 480 h 1968"/>
                <a:gd name="T4" fmla="*/ 2304 w 3456"/>
                <a:gd name="T5" fmla="*/ 0 h 1968"/>
                <a:gd name="T6" fmla="*/ 3456 w 3456"/>
                <a:gd name="T7" fmla="*/ 1488 h 1968"/>
              </a:gdLst>
              <a:ahLst/>
              <a:cxnLst>
                <a:cxn ang="0">
                  <a:pos x="T0" y="T1"/>
                </a:cxn>
                <a:cxn ang="0">
                  <a:pos x="T2" y="T3"/>
                </a:cxn>
                <a:cxn ang="0">
                  <a:pos x="T4" y="T5"/>
                </a:cxn>
                <a:cxn ang="0">
                  <a:pos x="T6" y="T7"/>
                </a:cxn>
              </a:cxnLst>
              <a:rect l="0" t="0" r="r" b="b"/>
              <a:pathLst>
                <a:path w="3456" h="1968">
                  <a:moveTo>
                    <a:pt x="0" y="1968"/>
                  </a:moveTo>
                  <a:lnTo>
                    <a:pt x="336" y="480"/>
                  </a:lnTo>
                  <a:lnTo>
                    <a:pt x="2304" y="0"/>
                  </a:lnTo>
                  <a:lnTo>
                    <a:pt x="3456" y="1488"/>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43716" name="Line 4"/>
            <p:cNvSpPr>
              <a:spLocks noChangeShapeType="1"/>
            </p:cNvSpPr>
            <p:nvPr/>
          </p:nvSpPr>
          <p:spPr bwMode="auto">
            <a:xfrm flipV="1">
              <a:off x="1440" y="1632"/>
              <a:ext cx="1680" cy="768"/>
            </a:xfrm>
            <a:prstGeom prst="line">
              <a:avLst/>
            </a:prstGeom>
            <a:noFill/>
            <a:ln w="9525">
              <a:solidFill>
                <a:srgbClr val="C6063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43717" name="Line 5"/>
            <p:cNvSpPr>
              <a:spLocks noChangeShapeType="1"/>
            </p:cNvSpPr>
            <p:nvPr/>
          </p:nvSpPr>
          <p:spPr bwMode="auto">
            <a:xfrm>
              <a:off x="3120" y="1632"/>
              <a:ext cx="1296" cy="1104"/>
            </a:xfrm>
            <a:prstGeom prst="line">
              <a:avLst/>
            </a:prstGeom>
            <a:noFill/>
            <a:ln w="9525">
              <a:solidFill>
                <a:srgbClr val="C6063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43718" name="Oval 6"/>
            <p:cNvSpPr>
              <a:spLocks noChangeArrowheads="1"/>
            </p:cNvSpPr>
            <p:nvPr/>
          </p:nvSpPr>
          <p:spPr bwMode="auto">
            <a:xfrm>
              <a:off x="2688" y="1776"/>
              <a:ext cx="48" cy="48"/>
            </a:xfrm>
            <a:prstGeom prst="ellipse">
              <a:avLst/>
            </a:prstGeom>
            <a:solidFill>
              <a:srgbClr val="C60634"/>
            </a:solidFill>
            <a:ln w="9525">
              <a:solidFill>
                <a:srgbClr val="C6063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3719" name="Oval 7"/>
            <p:cNvSpPr>
              <a:spLocks noChangeArrowheads="1"/>
            </p:cNvSpPr>
            <p:nvPr/>
          </p:nvSpPr>
          <p:spPr bwMode="auto">
            <a:xfrm>
              <a:off x="4080" y="2448"/>
              <a:ext cx="48" cy="48"/>
            </a:xfrm>
            <a:prstGeom prst="ellipse">
              <a:avLst/>
            </a:prstGeom>
            <a:solidFill>
              <a:srgbClr val="C60634"/>
            </a:solidFill>
            <a:ln w="9525">
              <a:solidFill>
                <a:srgbClr val="C6063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3720" name="Oval 8"/>
            <p:cNvSpPr>
              <a:spLocks noChangeArrowheads="1"/>
            </p:cNvSpPr>
            <p:nvPr/>
          </p:nvSpPr>
          <p:spPr bwMode="auto">
            <a:xfrm>
              <a:off x="1440" y="235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3721" name="Oval 9"/>
            <p:cNvSpPr>
              <a:spLocks noChangeArrowheads="1"/>
            </p:cNvSpPr>
            <p:nvPr/>
          </p:nvSpPr>
          <p:spPr bwMode="auto">
            <a:xfrm>
              <a:off x="4368" y="268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3722" name="Oval 10"/>
            <p:cNvSpPr>
              <a:spLocks noChangeArrowheads="1"/>
            </p:cNvSpPr>
            <p:nvPr/>
          </p:nvSpPr>
          <p:spPr bwMode="auto">
            <a:xfrm>
              <a:off x="3456" y="15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3723" name="Oval 11"/>
            <p:cNvSpPr>
              <a:spLocks noChangeArrowheads="1"/>
            </p:cNvSpPr>
            <p:nvPr/>
          </p:nvSpPr>
          <p:spPr bwMode="auto">
            <a:xfrm>
              <a:off x="4656" y="302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3724" name="Oval 12"/>
            <p:cNvSpPr>
              <a:spLocks noChangeArrowheads="1"/>
            </p:cNvSpPr>
            <p:nvPr/>
          </p:nvSpPr>
          <p:spPr bwMode="auto">
            <a:xfrm>
              <a:off x="1488" y="196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3725" name="Oval 13"/>
            <p:cNvSpPr>
              <a:spLocks noChangeArrowheads="1"/>
            </p:cNvSpPr>
            <p:nvPr/>
          </p:nvSpPr>
          <p:spPr bwMode="auto">
            <a:xfrm>
              <a:off x="1152" y="350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3726" name="Oval 14"/>
            <p:cNvSpPr>
              <a:spLocks noChangeArrowheads="1"/>
            </p:cNvSpPr>
            <p:nvPr/>
          </p:nvSpPr>
          <p:spPr bwMode="auto">
            <a:xfrm>
              <a:off x="3072" y="16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6284746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2209800" y="609600"/>
            <a:ext cx="7772400" cy="579438"/>
          </a:xfrm>
        </p:spPr>
        <p:txBody>
          <a:bodyPr>
            <a:normAutofit fontScale="90000"/>
          </a:bodyPr>
          <a:lstStyle/>
          <a:p>
            <a:r>
              <a:rPr lang="en-US" altLang="en-US"/>
              <a:t>De Casteljau algorithm</a:t>
            </a:r>
          </a:p>
        </p:txBody>
      </p:sp>
      <p:grpSp>
        <p:nvGrpSpPr>
          <p:cNvPr id="244753" name="Group 17"/>
          <p:cNvGrpSpPr>
            <a:grpSpLocks/>
          </p:cNvGrpSpPr>
          <p:nvPr/>
        </p:nvGrpSpPr>
        <p:grpSpPr bwMode="auto">
          <a:xfrm>
            <a:off x="3338513" y="1508125"/>
            <a:ext cx="5638800" cy="3200400"/>
            <a:chOff x="1152" y="1536"/>
            <a:chExt cx="3552" cy="2016"/>
          </a:xfrm>
        </p:grpSpPr>
        <p:sp>
          <p:nvSpPr>
            <p:cNvPr id="244739" name="Freeform 3"/>
            <p:cNvSpPr>
              <a:spLocks/>
            </p:cNvSpPr>
            <p:nvPr/>
          </p:nvSpPr>
          <p:spPr bwMode="auto">
            <a:xfrm>
              <a:off x="1200" y="1536"/>
              <a:ext cx="3456" cy="1968"/>
            </a:xfrm>
            <a:custGeom>
              <a:avLst/>
              <a:gdLst>
                <a:gd name="T0" fmla="*/ 0 w 3456"/>
                <a:gd name="T1" fmla="*/ 1968 h 1968"/>
                <a:gd name="T2" fmla="*/ 336 w 3456"/>
                <a:gd name="T3" fmla="*/ 480 h 1968"/>
                <a:gd name="T4" fmla="*/ 2304 w 3456"/>
                <a:gd name="T5" fmla="*/ 0 h 1968"/>
                <a:gd name="T6" fmla="*/ 3456 w 3456"/>
                <a:gd name="T7" fmla="*/ 1488 h 1968"/>
              </a:gdLst>
              <a:ahLst/>
              <a:cxnLst>
                <a:cxn ang="0">
                  <a:pos x="T0" y="T1"/>
                </a:cxn>
                <a:cxn ang="0">
                  <a:pos x="T2" y="T3"/>
                </a:cxn>
                <a:cxn ang="0">
                  <a:pos x="T4" y="T5"/>
                </a:cxn>
                <a:cxn ang="0">
                  <a:pos x="T6" y="T7"/>
                </a:cxn>
              </a:cxnLst>
              <a:rect l="0" t="0" r="r" b="b"/>
              <a:pathLst>
                <a:path w="3456" h="1968">
                  <a:moveTo>
                    <a:pt x="0" y="1968"/>
                  </a:moveTo>
                  <a:lnTo>
                    <a:pt x="336" y="480"/>
                  </a:lnTo>
                  <a:lnTo>
                    <a:pt x="2304" y="0"/>
                  </a:lnTo>
                  <a:lnTo>
                    <a:pt x="3456" y="1488"/>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44740" name="Line 4"/>
            <p:cNvSpPr>
              <a:spLocks noChangeShapeType="1"/>
            </p:cNvSpPr>
            <p:nvPr/>
          </p:nvSpPr>
          <p:spPr bwMode="auto">
            <a:xfrm flipV="1">
              <a:off x="1440" y="1632"/>
              <a:ext cx="168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44741" name="Line 5"/>
            <p:cNvSpPr>
              <a:spLocks noChangeShapeType="1"/>
            </p:cNvSpPr>
            <p:nvPr/>
          </p:nvSpPr>
          <p:spPr bwMode="auto">
            <a:xfrm>
              <a:off x="3120" y="1632"/>
              <a:ext cx="1296" cy="1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44742" name="Line 6"/>
            <p:cNvSpPr>
              <a:spLocks noChangeShapeType="1"/>
            </p:cNvSpPr>
            <p:nvPr/>
          </p:nvSpPr>
          <p:spPr bwMode="auto">
            <a:xfrm>
              <a:off x="2688" y="1824"/>
              <a:ext cx="1440" cy="672"/>
            </a:xfrm>
            <a:prstGeom prst="line">
              <a:avLst/>
            </a:prstGeom>
            <a:noFill/>
            <a:ln w="9525">
              <a:solidFill>
                <a:srgbClr val="C6063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44743" name="Oval 7"/>
            <p:cNvSpPr>
              <a:spLocks noChangeArrowheads="1"/>
            </p:cNvSpPr>
            <p:nvPr/>
          </p:nvSpPr>
          <p:spPr bwMode="auto">
            <a:xfrm>
              <a:off x="3744" y="2304"/>
              <a:ext cx="48" cy="48"/>
            </a:xfrm>
            <a:prstGeom prst="ellipse">
              <a:avLst/>
            </a:prstGeom>
            <a:solidFill>
              <a:srgbClr val="C60634"/>
            </a:solidFill>
            <a:ln w="9525">
              <a:solidFill>
                <a:srgbClr val="C6063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4744" name="Oval 8"/>
            <p:cNvSpPr>
              <a:spLocks noChangeArrowheads="1"/>
            </p:cNvSpPr>
            <p:nvPr/>
          </p:nvSpPr>
          <p:spPr bwMode="auto">
            <a:xfrm>
              <a:off x="2688" y="1776"/>
              <a:ext cx="48" cy="48"/>
            </a:xfrm>
            <a:prstGeom prst="ellipse">
              <a:avLst/>
            </a:prstGeom>
            <a:solidFill>
              <a:srgbClr val="C60634"/>
            </a:solidFill>
            <a:ln w="9525">
              <a:solidFill>
                <a:srgbClr val="C6063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4745" name="Oval 9"/>
            <p:cNvSpPr>
              <a:spLocks noChangeArrowheads="1"/>
            </p:cNvSpPr>
            <p:nvPr/>
          </p:nvSpPr>
          <p:spPr bwMode="auto">
            <a:xfrm>
              <a:off x="4080" y="2448"/>
              <a:ext cx="48" cy="48"/>
            </a:xfrm>
            <a:prstGeom prst="ellipse">
              <a:avLst/>
            </a:prstGeom>
            <a:solidFill>
              <a:srgbClr val="C60634"/>
            </a:solidFill>
            <a:ln w="9525">
              <a:solidFill>
                <a:srgbClr val="C6063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4746" name="Oval 10"/>
            <p:cNvSpPr>
              <a:spLocks noChangeArrowheads="1"/>
            </p:cNvSpPr>
            <p:nvPr/>
          </p:nvSpPr>
          <p:spPr bwMode="auto">
            <a:xfrm>
              <a:off x="1440" y="235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4747" name="Oval 11"/>
            <p:cNvSpPr>
              <a:spLocks noChangeArrowheads="1"/>
            </p:cNvSpPr>
            <p:nvPr/>
          </p:nvSpPr>
          <p:spPr bwMode="auto">
            <a:xfrm>
              <a:off x="4368" y="268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4748" name="Oval 12"/>
            <p:cNvSpPr>
              <a:spLocks noChangeArrowheads="1"/>
            </p:cNvSpPr>
            <p:nvPr/>
          </p:nvSpPr>
          <p:spPr bwMode="auto">
            <a:xfrm>
              <a:off x="3456" y="15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4749" name="Oval 13"/>
            <p:cNvSpPr>
              <a:spLocks noChangeArrowheads="1"/>
            </p:cNvSpPr>
            <p:nvPr/>
          </p:nvSpPr>
          <p:spPr bwMode="auto">
            <a:xfrm>
              <a:off x="4656" y="302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4750" name="Oval 14"/>
            <p:cNvSpPr>
              <a:spLocks noChangeArrowheads="1"/>
            </p:cNvSpPr>
            <p:nvPr/>
          </p:nvSpPr>
          <p:spPr bwMode="auto">
            <a:xfrm>
              <a:off x="1488" y="196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4751" name="Oval 15"/>
            <p:cNvSpPr>
              <a:spLocks noChangeArrowheads="1"/>
            </p:cNvSpPr>
            <p:nvPr/>
          </p:nvSpPr>
          <p:spPr bwMode="auto">
            <a:xfrm>
              <a:off x="1152" y="350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4752" name="Oval 16"/>
            <p:cNvSpPr>
              <a:spLocks noChangeArrowheads="1"/>
            </p:cNvSpPr>
            <p:nvPr/>
          </p:nvSpPr>
          <p:spPr bwMode="auto">
            <a:xfrm>
              <a:off x="3072" y="16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5167079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mn-lt"/>
              </a:rPr>
              <a:t>What is Sketch </a:t>
            </a:r>
            <a:r>
              <a:rPr lang="en-US" b="1" i="1" dirty="0">
                <a:latin typeface="+mn-lt"/>
              </a:rPr>
              <a:t>Digitization</a:t>
            </a:r>
            <a:r>
              <a:rPr lang="en-US" b="1" dirty="0">
                <a:latin typeface="+mn-lt"/>
              </a:rPr>
              <a:t> or </a:t>
            </a:r>
            <a:r>
              <a:rPr lang="en-US" b="1" i="1" dirty="0">
                <a:latin typeface="+mn-lt"/>
              </a:rPr>
              <a:t>Vectorization</a:t>
            </a:r>
            <a:r>
              <a:rPr lang="en-US" b="1" dirty="0">
                <a:latin typeface="+mn-lt"/>
              </a:rPr>
              <a:t> </a:t>
            </a:r>
          </a:p>
        </p:txBody>
      </p:sp>
      <p:sp>
        <p:nvSpPr>
          <p:cNvPr id="3" name="Content Placeholder 2"/>
          <p:cNvSpPr>
            <a:spLocks noGrp="1"/>
          </p:cNvSpPr>
          <p:nvPr>
            <p:ph idx="1"/>
          </p:nvPr>
        </p:nvSpPr>
        <p:spPr>
          <a:xfrm>
            <a:off x="838200" y="1376218"/>
            <a:ext cx="10515600" cy="4800745"/>
          </a:xfrm>
        </p:spPr>
        <p:txBody>
          <a:bodyPr>
            <a:normAutofit/>
          </a:bodyPr>
          <a:lstStyle/>
          <a:p>
            <a:r>
              <a:rPr lang="en-US" dirty="0" smtClean="0"/>
              <a:t>It is to Geometrically represent a line drawing as a number of connected </a:t>
            </a:r>
            <a:r>
              <a:rPr lang="en-US" dirty="0" smtClean="0">
                <a:solidFill>
                  <a:srgbClr val="C00000"/>
                </a:solidFill>
              </a:rPr>
              <a:t>parameterized curves</a:t>
            </a:r>
            <a:r>
              <a:rPr lang="en-US" dirty="0" smtClean="0"/>
              <a:t>. </a:t>
            </a:r>
          </a:p>
          <a:p>
            <a:endParaRPr lang="en-US" dirty="0" smtClean="0"/>
          </a:p>
          <a:p>
            <a:pPr marL="0" indent="0">
              <a:buNone/>
            </a:pPr>
            <a:endParaRPr lang="en-US" dirty="0"/>
          </a:p>
          <a:p>
            <a:r>
              <a:rPr lang="en-US" dirty="0"/>
              <a:t>Vectorization provides a link between raster scans of pencil-and-paper drawings and modern digital processing algorithms that require accurate vector representations. </a:t>
            </a:r>
            <a:endParaRPr lang="en-US" dirty="0" smtClean="0"/>
          </a:p>
          <a:p>
            <a:r>
              <a:rPr lang="en-US" dirty="0" smtClean="0"/>
              <a:t>This is still an open area of interesting </a:t>
            </a:r>
            <a:r>
              <a:rPr lang="en-US" dirty="0"/>
              <a:t>research! Even when input drawings are comprised of clean, crisp lines, inherent ambiguities </a:t>
            </a:r>
            <a:r>
              <a:rPr lang="en-US" dirty="0" smtClean="0"/>
              <a:t>make </a:t>
            </a:r>
            <a:r>
              <a:rPr lang="en-US" dirty="0"/>
              <a:t>vectorization difficult.</a:t>
            </a:r>
            <a:endParaRPr lang="en-US" dirty="0" smtClean="0"/>
          </a:p>
          <a:p>
            <a:pPr marL="0" indent="0">
              <a:buNone/>
            </a:pPr>
            <a:endParaRPr lang="en-US" dirty="0" smtClean="0"/>
          </a:p>
          <a:p>
            <a:endParaRPr lang="en-US" dirty="0"/>
          </a:p>
        </p:txBody>
      </p:sp>
      <p:sp>
        <p:nvSpPr>
          <p:cNvPr id="4" name="Title 1"/>
          <p:cNvSpPr txBox="1">
            <a:spLocks/>
          </p:cNvSpPr>
          <p:nvPr/>
        </p:nvSpPr>
        <p:spPr>
          <a:xfrm>
            <a:off x="861291" y="22606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atin typeface="+mn-lt"/>
              </a:rPr>
              <a:t>Why to Digitize a Sketch?</a:t>
            </a:r>
            <a:endParaRPr lang="en-US" b="1" dirty="0">
              <a:latin typeface="+mn-lt"/>
            </a:endParaRPr>
          </a:p>
        </p:txBody>
      </p:sp>
    </p:spTree>
    <p:extLst>
      <p:ext uri="{BB962C8B-B14F-4D97-AF65-F5344CB8AC3E}">
        <p14:creationId xmlns:p14="http://schemas.microsoft.com/office/powerpoint/2010/main" val="3512110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2209800" y="609601"/>
            <a:ext cx="7772400" cy="625475"/>
          </a:xfrm>
        </p:spPr>
        <p:txBody>
          <a:bodyPr>
            <a:normAutofit fontScale="90000"/>
          </a:bodyPr>
          <a:lstStyle/>
          <a:p>
            <a:r>
              <a:rPr lang="en-US" altLang="en-US"/>
              <a:t>De Casteljau algorithm</a:t>
            </a:r>
          </a:p>
        </p:txBody>
      </p:sp>
      <p:grpSp>
        <p:nvGrpSpPr>
          <p:cNvPr id="245778" name="Group 18"/>
          <p:cNvGrpSpPr>
            <a:grpSpLocks/>
          </p:cNvGrpSpPr>
          <p:nvPr/>
        </p:nvGrpSpPr>
        <p:grpSpPr bwMode="auto">
          <a:xfrm>
            <a:off x="3336925" y="1584325"/>
            <a:ext cx="5638800" cy="3200400"/>
            <a:chOff x="1152" y="1536"/>
            <a:chExt cx="3552" cy="2016"/>
          </a:xfrm>
        </p:grpSpPr>
        <p:sp>
          <p:nvSpPr>
            <p:cNvPr id="245763" name="Freeform 3"/>
            <p:cNvSpPr>
              <a:spLocks/>
            </p:cNvSpPr>
            <p:nvPr/>
          </p:nvSpPr>
          <p:spPr bwMode="auto">
            <a:xfrm>
              <a:off x="1200" y="1536"/>
              <a:ext cx="3456" cy="1968"/>
            </a:xfrm>
            <a:custGeom>
              <a:avLst/>
              <a:gdLst>
                <a:gd name="T0" fmla="*/ 0 w 3456"/>
                <a:gd name="T1" fmla="*/ 1968 h 1968"/>
                <a:gd name="T2" fmla="*/ 336 w 3456"/>
                <a:gd name="T3" fmla="*/ 480 h 1968"/>
                <a:gd name="T4" fmla="*/ 2304 w 3456"/>
                <a:gd name="T5" fmla="*/ 0 h 1968"/>
                <a:gd name="T6" fmla="*/ 3456 w 3456"/>
                <a:gd name="T7" fmla="*/ 1488 h 1968"/>
              </a:gdLst>
              <a:ahLst/>
              <a:cxnLst>
                <a:cxn ang="0">
                  <a:pos x="T0" y="T1"/>
                </a:cxn>
                <a:cxn ang="0">
                  <a:pos x="T2" y="T3"/>
                </a:cxn>
                <a:cxn ang="0">
                  <a:pos x="T4" y="T5"/>
                </a:cxn>
                <a:cxn ang="0">
                  <a:pos x="T6" y="T7"/>
                </a:cxn>
              </a:cxnLst>
              <a:rect l="0" t="0" r="r" b="b"/>
              <a:pathLst>
                <a:path w="3456" h="1968">
                  <a:moveTo>
                    <a:pt x="0" y="1968"/>
                  </a:moveTo>
                  <a:lnTo>
                    <a:pt x="336" y="480"/>
                  </a:lnTo>
                  <a:lnTo>
                    <a:pt x="2304" y="0"/>
                  </a:lnTo>
                  <a:lnTo>
                    <a:pt x="3456" y="1488"/>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45764" name="Line 4"/>
            <p:cNvSpPr>
              <a:spLocks noChangeShapeType="1"/>
            </p:cNvSpPr>
            <p:nvPr/>
          </p:nvSpPr>
          <p:spPr bwMode="auto">
            <a:xfrm flipV="1">
              <a:off x="1440" y="1632"/>
              <a:ext cx="168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45765" name="Line 5"/>
            <p:cNvSpPr>
              <a:spLocks noChangeShapeType="1"/>
            </p:cNvSpPr>
            <p:nvPr/>
          </p:nvSpPr>
          <p:spPr bwMode="auto">
            <a:xfrm>
              <a:off x="3120" y="1632"/>
              <a:ext cx="1296" cy="1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45766" name="Line 6"/>
            <p:cNvSpPr>
              <a:spLocks noChangeShapeType="1"/>
            </p:cNvSpPr>
            <p:nvPr/>
          </p:nvSpPr>
          <p:spPr bwMode="auto">
            <a:xfrm>
              <a:off x="2688" y="1824"/>
              <a:ext cx="1440" cy="672"/>
            </a:xfrm>
            <a:prstGeom prst="line">
              <a:avLst/>
            </a:prstGeom>
            <a:noFill/>
            <a:ln w="9525">
              <a:solidFill>
                <a:srgbClr val="C6063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45767" name="Oval 7"/>
            <p:cNvSpPr>
              <a:spLocks noChangeArrowheads="1"/>
            </p:cNvSpPr>
            <p:nvPr/>
          </p:nvSpPr>
          <p:spPr bwMode="auto">
            <a:xfrm>
              <a:off x="3744" y="2304"/>
              <a:ext cx="48" cy="48"/>
            </a:xfrm>
            <a:prstGeom prst="ellipse">
              <a:avLst/>
            </a:prstGeom>
            <a:solidFill>
              <a:srgbClr val="C60634"/>
            </a:solidFill>
            <a:ln w="9525">
              <a:solidFill>
                <a:srgbClr val="C6063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768" name="Oval 8"/>
            <p:cNvSpPr>
              <a:spLocks noChangeArrowheads="1"/>
            </p:cNvSpPr>
            <p:nvPr/>
          </p:nvSpPr>
          <p:spPr bwMode="auto">
            <a:xfrm>
              <a:off x="2688" y="1776"/>
              <a:ext cx="48" cy="48"/>
            </a:xfrm>
            <a:prstGeom prst="ellipse">
              <a:avLst/>
            </a:prstGeom>
            <a:solidFill>
              <a:srgbClr val="C60634"/>
            </a:solidFill>
            <a:ln w="9525">
              <a:solidFill>
                <a:srgbClr val="C6063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769" name="Oval 9"/>
            <p:cNvSpPr>
              <a:spLocks noChangeArrowheads="1"/>
            </p:cNvSpPr>
            <p:nvPr/>
          </p:nvSpPr>
          <p:spPr bwMode="auto">
            <a:xfrm>
              <a:off x="4080" y="2448"/>
              <a:ext cx="48" cy="48"/>
            </a:xfrm>
            <a:prstGeom prst="ellipse">
              <a:avLst/>
            </a:prstGeom>
            <a:solidFill>
              <a:srgbClr val="C60634"/>
            </a:solidFill>
            <a:ln w="9525">
              <a:solidFill>
                <a:srgbClr val="C6063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770" name="Oval 10"/>
            <p:cNvSpPr>
              <a:spLocks noChangeArrowheads="1"/>
            </p:cNvSpPr>
            <p:nvPr/>
          </p:nvSpPr>
          <p:spPr bwMode="auto">
            <a:xfrm>
              <a:off x="1440" y="235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771" name="Oval 11"/>
            <p:cNvSpPr>
              <a:spLocks noChangeArrowheads="1"/>
            </p:cNvSpPr>
            <p:nvPr/>
          </p:nvSpPr>
          <p:spPr bwMode="auto">
            <a:xfrm>
              <a:off x="4368" y="268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772" name="Oval 12"/>
            <p:cNvSpPr>
              <a:spLocks noChangeArrowheads="1"/>
            </p:cNvSpPr>
            <p:nvPr/>
          </p:nvSpPr>
          <p:spPr bwMode="auto">
            <a:xfrm>
              <a:off x="3456" y="1536"/>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773" name="Oval 13"/>
            <p:cNvSpPr>
              <a:spLocks noChangeArrowheads="1"/>
            </p:cNvSpPr>
            <p:nvPr/>
          </p:nvSpPr>
          <p:spPr bwMode="auto">
            <a:xfrm>
              <a:off x="4656" y="302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774" name="Oval 14"/>
            <p:cNvSpPr>
              <a:spLocks noChangeArrowheads="1"/>
            </p:cNvSpPr>
            <p:nvPr/>
          </p:nvSpPr>
          <p:spPr bwMode="auto">
            <a:xfrm>
              <a:off x="1488" y="1968"/>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775" name="Oval 15"/>
            <p:cNvSpPr>
              <a:spLocks noChangeArrowheads="1"/>
            </p:cNvSpPr>
            <p:nvPr/>
          </p:nvSpPr>
          <p:spPr bwMode="auto">
            <a:xfrm>
              <a:off x="1152" y="3504"/>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776" name="Oval 16"/>
            <p:cNvSpPr>
              <a:spLocks noChangeArrowheads="1"/>
            </p:cNvSpPr>
            <p:nvPr/>
          </p:nvSpPr>
          <p:spPr bwMode="auto">
            <a:xfrm>
              <a:off x="3072" y="1632"/>
              <a:ext cx="48" cy="4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777" name="Freeform 17"/>
            <p:cNvSpPr>
              <a:spLocks/>
            </p:cNvSpPr>
            <p:nvPr/>
          </p:nvSpPr>
          <p:spPr bwMode="auto">
            <a:xfrm>
              <a:off x="1200" y="2064"/>
              <a:ext cx="3504" cy="1440"/>
            </a:xfrm>
            <a:custGeom>
              <a:avLst/>
              <a:gdLst>
                <a:gd name="T0" fmla="*/ 0 w 3552"/>
                <a:gd name="T1" fmla="*/ 1512 h 1512"/>
                <a:gd name="T2" fmla="*/ 528 w 3552"/>
                <a:gd name="T3" fmla="*/ 456 h 1512"/>
                <a:gd name="T4" fmla="*/ 1680 w 3552"/>
                <a:gd name="T5" fmla="*/ 24 h 1512"/>
                <a:gd name="T6" fmla="*/ 2640 w 3552"/>
                <a:gd name="T7" fmla="*/ 312 h 1512"/>
                <a:gd name="T8" fmla="*/ 3552 w 3552"/>
                <a:gd name="T9" fmla="*/ 1032 h 1512"/>
              </a:gdLst>
              <a:ahLst/>
              <a:cxnLst>
                <a:cxn ang="0">
                  <a:pos x="T0" y="T1"/>
                </a:cxn>
                <a:cxn ang="0">
                  <a:pos x="T2" y="T3"/>
                </a:cxn>
                <a:cxn ang="0">
                  <a:pos x="T4" y="T5"/>
                </a:cxn>
                <a:cxn ang="0">
                  <a:pos x="T6" y="T7"/>
                </a:cxn>
                <a:cxn ang="0">
                  <a:pos x="T8" y="T9"/>
                </a:cxn>
              </a:cxnLst>
              <a:rect l="0" t="0" r="r" b="b"/>
              <a:pathLst>
                <a:path w="3552" h="1512">
                  <a:moveTo>
                    <a:pt x="0" y="1512"/>
                  </a:moveTo>
                  <a:cubicBezTo>
                    <a:pt x="124" y="1108"/>
                    <a:pt x="248" y="704"/>
                    <a:pt x="528" y="456"/>
                  </a:cubicBezTo>
                  <a:cubicBezTo>
                    <a:pt x="808" y="208"/>
                    <a:pt x="1328" y="48"/>
                    <a:pt x="1680" y="24"/>
                  </a:cubicBezTo>
                  <a:cubicBezTo>
                    <a:pt x="2032" y="0"/>
                    <a:pt x="2328" y="144"/>
                    <a:pt x="2640" y="312"/>
                  </a:cubicBezTo>
                  <a:cubicBezTo>
                    <a:pt x="2952" y="480"/>
                    <a:pt x="3400" y="912"/>
                    <a:pt x="3552" y="1032"/>
                  </a:cubicBezTo>
                </a:path>
              </a:pathLst>
            </a:custGeom>
            <a:noFill/>
            <a:ln w="28575"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extLst>
      <p:ext uri="{BB962C8B-B14F-4D97-AF65-F5344CB8AC3E}">
        <p14:creationId xmlns:p14="http://schemas.microsoft.com/office/powerpoint/2010/main" val="5777825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body" idx="1"/>
          </p:nvPr>
        </p:nvSpPr>
        <p:spPr>
          <a:xfrm>
            <a:off x="2139950" y="244475"/>
            <a:ext cx="7772400" cy="6172200"/>
          </a:xfrm>
        </p:spPr>
        <p:txBody>
          <a:bodyPr/>
          <a:lstStyle/>
          <a:p>
            <a:pPr>
              <a:buFontTx/>
              <a:buNone/>
            </a:pPr>
            <a:r>
              <a:rPr lang="en-US" altLang="ko-KR" sz="3600" b="1">
                <a:ea typeface="Gulim" panose="020B0600000101010101" pitchFamily="34" charset="-127"/>
              </a:rPr>
              <a:t> </a:t>
            </a:r>
          </a:p>
        </p:txBody>
      </p:sp>
      <p:sp>
        <p:nvSpPr>
          <p:cNvPr id="256003" name="Rectangle 3"/>
          <p:cNvSpPr>
            <a:spLocks noGrp="1" noChangeArrowheads="1"/>
          </p:cNvSpPr>
          <p:nvPr>
            <p:ph type="title"/>
          </p:nvPr>
        </p:nvSpPr>
        <p:spPr>
          <a:xfrm>
            <a:off x="2195513" y="350839"/>
            <a:ext cx="7772400" cy="625475"/>
          </a:xfrm>
        </p:spPr>
        <p:txBody>
          <a:bodyPr>
            <a:normAutofit fontScale="90000"/>
          </a:bodyPr>
          <a:lstStyle/>
          <a:p>
            <a:r>
              <a:rPr lang="en-US" altLang="ko-KR">
                <a:ea typeface="Gulim" panose="020B0600000101010101" pitchFamily="34" charset="-127"/>
              </a:rPr>
              <a:t>De Casteljau Algorithm</a:t>
            </a:r>
          </a:p>
        </p:txBody>
      </p:sp>
      <p:grpSp>
        <p:nvGrpSpPr>
          <p:cNvPr id="256078" name="Group 78"/>
          <p:cNvGrpSpPr>
            <a:grpSpLocks/>
          </p:cNvGrpSpPr>
          <p:nvPr/>
        </p:nvGrpSpPr>
        <p:grpSpPr bwMode="auto">
          <a:xfrm>
            <a:off x="4197351" y="1471614"/>
            <a:ext cx="4130675" cy="1957387"/>
            <a:chOff x="1684" y="927"/>
            <a:chExt cx="2602" cy="1233"/>
          </a:xfrm>
        </p:grpSpPr>
        <p:graphicFrame>
          <p:nvGraphicFramePr>
            <p:cNvPr id="256005" name="Object 5"/>
            <p:cNvGraphicFramePr>
              <a:graphicFrameLocks noChangeAspect="1"/>
            </p:cNvGraphicFramePr>
            <p:nvPr/>
          </p:nvGraphicFramePr>
          <p:xfrm>
            <a:off x="4086" y="1796"/>
            <a:ext cx="200" cy="180"/>
          </p:xfrm>
          <a:graphic>
            <a:graphicData uri="http://schemas.openxmlformats.org/presentationml/2006/ole">
              <mc:AlternateContent xmlns:mc="http://schemas.openxmlformats.org/markup-compatibility/2006">
                <mc:Choice xmlns:v="urn:schemas-microsoft-com:vml" Requires="v">
                  <p:oleObj spid="_x0000_s16874" name="Equation" r:id="rId3" imgW="164880" imgH="228600" progId="Equation.3">
                    <p:embed/>
                  </p:oleObj>
                </mc:Choice>
                <mc:Fallback>
                  <p:oleObj name="Equation" r:id="rId3" imgW="1648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 y="1796"/>
                          <a:ext cx="200"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06" name="Freeform 6"/>
            <p:cNvSpPr>
              <a:spLocks/>
            </p:cNvSpPr>
            <p:nvPr/>
          </p:nvSpPr>
          <p:spPr bwMode="auto">
            <a:xfrm>
              <a:off x="1812" y="1219"/>
              <a:ext cx="1870" cy="710"/>
            </a:xfrm>
            <a:custGeom>
              <a:avLst/>
              <a:gdLst>
                <a:gd name="T0" fmla="*/ 0 w 1488"/>
                <a:gd name="T1" fmla="*/ 904 h 904"/>
                <a:gd name="T2" fmla="*/ 288 w 1488"/>
                <a:gd name="T3" fmla="*/ 136 h 904"/>
                <a:gd name="T4" fmla="*/ 1344 w 1488"/>
                <a:gd name="T5" fmla="*/ 88 h 904"/>
                <a:gd name="T6" fmla="*/ 1152 w 1488"/>
                <a:gd name="T7" fmla="*/ 232 h 904"/>
              </a:gdLst>
              <a:ahLst/>
              <a:cxnLst>
                <a:cxn ang="0">
                  <a:pos x="T0" y="T1"/>
                </a:cxn>
                <a:cxn ang="0">
                  <a:pos x="T2" y="T3"/>
                </a:cxn>
                <a:cxn ang="0">
                  <a:pos x="T4" y="T5"/>
                </a:cxn>
                <a:cxn ang="0">
                  <a:pos x="T6" y="T7"/>
                </a:cxn>
              </a:cxnLst>
              <a:rect l="0" t="0" r="r" b="b"/>
              <a:pathLst>
                <a:path w="1488" h="904">
                  <a:moveTo>
                    <a:pt x="0" y="904"/>
                  </a:moveTo>
                  <a:cubicBezTo>
                    <a:pt x="32" y="588"/>
                    <a:pt x="64" y="272"/>
                    <a:pt x="288" y="136"/>
                  </a:cubicBezTo>
                  <a:cubicBezTo>
                    <a:pt x="512" y="0"/>
                    <a:pt x="1200" y="72"/>
                    <a:pt x="1344" y="88"/>
                  </a:cubicBezTo>
                  <a:cubicBezTo>
                    <a:pt x="1488" y="104"/>
                    <a:pt x="1192" y="208"/>
                    <a:pt x="1152" y="232"/>
                  </a:cubicBezTo>
                </a:path>
              </a:pathLst>
            </a:cu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cap="sq"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07" name="Freeform 7"/>
            <p:cNvSpPr>
              <a:spLocks/>
            </p:cNvSpPr>
            <p:nvPr/>
          </p:nvSpPr>
          <p:spPr bwMode="auto">
            <a:xfrm>
              <a:off x="1812" y="1208"/>
              <a:ext cx="2293" cy="721"/>
            </a:xfrm>
            <a:custGeom>
              <a:avLst/>
              <a:gdLst>
                <a:gd name="T0" fmla="*/ 0 w 2293"/>
                <a:gd name="T1" fmla="*/ 721 h 721"/>
                <a:gd name="T2" fmla="*/ 664 w 2293"/>
                <a:gd name="T3" fmla="*/ 156 h 721"/>
                <a:gd name="T4" fmla="*/ 1445 w 2293"/>
                <a:gd name="T5" fmla="*/ 63 h 721"/>
                <a:gd name="T6" fmla="*/ 2293 w 2293"/>
                <a:gd name="T7" fmla="*/ 533 h 721"/>
              </a:gdLst>
              <a:ahLst/>
              <a:cxnLst>
                <a:cxn ang="0">
                  <a:pos x="T0" y="T1"/>
                </a:cxn>
                <a:cxn ang="0">
                  <a:pos x="T2" y="T3"/>
                </a:cxn>
                <a:cxn ang="0">
                  <a:pos x="T4" y="T5"/>
                </a:cxn>
                <a:cxn ang="0">
                  <a:pos x="T6" y="T7"/>
                </a:cxn>
              </a:cxnLst>
              <a:rect l="0" t="0" r="r" b="b"/>
              <a:pathLst>
                <a:path w="2293" h="721">
                  <a:moveTo>
                    <a:pt x="0" y="721"/>
                  </a:moveTo>
                  <a:cubicBezTo>
                    <a:pt x="216" y="495"/>
                    <a:pt x="423" y="266"/>
                    <a:pt x="664" y="156"/>
                  </a:cubicBezTo>
                  <a:cubicBezTo>
                    <a:pt x="905" y="46"/>
                    <a:pt x="1174" y="0"/>
                    <a:pt x="1445" y="63"/>
                  </a:cubicBezTo>
                  <a:cubicBezTo>
                    <a:pt x="1716" y="126"/>
                    <a:pt x="2116" y="435"/>
                    <a:pt x="2293" y="533"/>
                  </a:cubicBezTo>
                </a:path>
              </a:pathLst>
            </a:custGeom>
            <a:noFill/>
            <a:ln w="28575" cap="sq"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08" name="Line 8"/>
            <p:cNvSpPr>
              <a:spLocks noChangeShapeType="1"/>
            </p:cNvSpPr>
            <p:nvPr/>
          </p:nvSpPr>
          <p:spPr bwMode="auto">
            <a:xfrm flipH="1" flipV="1">
              <a:off x="3682" y="1212"/>
              <a:ext cx="423" cy="52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09" name="Line 9"/>
            <p:cNvSpPr>
              <a:spLocks noChangeShapeType="1"/>
            </p:cNvSpPr>
            <p:nvPr/>
          </p:nvSpPr>
          <p:spPr bwMode="auto">
            <a:xfrm flipH="1" flipV="1">
              <a:off x="3803" y="1325"/>
              <a:ext cx="302" cy="41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10" name="Line 10"/>
            <p:cNvSpPr>
              <a:spLocks noChangeShapeType="1"/>
            </p:cNvSpPr>
            <p:nvPr/>
          </p:nvSpPr>
          <p:spPr bwMode="auto">
            <a:xfrm flipH="1" flipV="1">
              <a:off x="3923" y="1363"/>
              <a:ext cx="243" cy="37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11" name="Freeform 11"/>
            <p:cNvSpPr>
              <a:spLocks/>
            </p:cNvSpPr>
            <p:nvPr/>
          </p:nvSpPr>
          <p:spPr bwMode="auto">
            <a:xfrm>
              <a:off x="1823" y="1059"/>
              <a:ext cx="2306" cy="875"/>
            </a:xfrm>
            <a:custGeom>
              <a:avLst/>
              <a:gdLst>
                <a:gd name="T0" fmla="*/ 0 w 2306"/>
                <a:gd name="T1" fmla="*/ 875 h 875"/>
                <a:gd name="T2" fmla="*/ 481 w 2306"/>
                <a:gd name="T3" fmla="*/ 7 h 875"/>
                <a:gd name="T4" fmla="*/ 1759 w 2306"/>
                <a:gd name="T5" fmla="*/ 0 h 875"/>
                <a:gd name="T6" fmla="*/ 2306 w 2306"/>
                <a:gd name="T7" fmla="*/ 694 h 875"/>
              </a:gdLst>
              <a:ahLst/>
              <a:cxnLst>
                <a:cxn ang="0">
                  <a:pos x="T0" y="T1"/>
                </a:cxn>
                <a:cxn ang="0">
                  <a:pos x="T2" y="T3"/>
                </a:cxn>
                <a:cxn ang="0">
                  <a:pos x="T4" y="T5"/>
                </a:cxn>
                <a:cxn ang="0">
                  <a:pos x="T6" y="T7"/>
                </a:cxn>
              </a:cxnLst>
              <a:rect l="0" t="0" r="r" b="b"/>
              <a:pathLst>
                <a:path w="2306" h="875">
                  <a:moveTo>
                    <a:pt x="0" y="875"/>
                  </a:moveTo>
                  <a:lnTo>
                    <a:pt x="481" y="7"/>
                  </a:lnTo>
                  <a:lnTo>
                    <a:pt x="1759" y="0"/>
                  </a:lnTo>
                  <a:lnTo>
                    <a:pt x="2306" y="694"/>
                  </a:lnTo>
                </a:path>
              </a:pathLst>
            </a:custGeom>
            <a:noFill/>
            <a:ln w="12700" cap="sq"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12" name="AutoShape 12"/>
            <p:cNvSpPr>
              <a:spLocks noChangeArrowheads="1"/>
            </p:cNvSpPr>
            <p:nvPr/>
          </p:nvSpPr>
          <p:spPr bwMode="auto">
            <a:xfrm>
              <a:off x="2274" y="1053"/>
              <a:ext cx="65" cy="44"/>
            </a:xfrm>
            <a:prstGeom prst="octagon">
              <a:avLst>
                <a:gd name="adj" fmla="val 29287"/>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13" name="AutoShape 13"/>
            <p:cNvSpPr>
              <a:spLocks noChangeArrowheads="1"/>
            </p:cNvSpPr>
            <p:nvPr/>
          </p:nvSpPr>
          <p:spPr bwMode="auto">
            <a:xfrm>
              <a:off x="3551" y="1042"/>
              <a:ext cx="65" cy="44"/>
            </a:xfrm>
            <a:prstGeom prst="octagon">
              <a:avLst>
                <a:gd name="adj" fmla="val 29287"/>
              </a:avLst>
            </a:prstGeom>
            <a:solidFill>
              <a:schemeClr val="tx1"/>
            </a:solidFill>
            <a:ln>
              <a:noFill/>
            </a:ln>
            <a:effectLst/>
            <a:extLs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256014" name="Object 14"/>
            <p:cNvGraphicFramePr>
              <a:graphicFrameLocks noChangeAspect="1"/>
            </p:cNvGraphicFramePr>
            <p:nvPr/>
          </p:nvGraphicFramePr>
          <p:xfrm>
            <a:off x="2107" y="931"/>
            <a:ext cx="185" cy="170"/>
          </p:xfrm>
          <a:graphic>
            <a:graphicData uri="http://schemas.openxmlformats.org/presentationml/2006/ole">
              <mc:AlternateContent xmlns:mc="http://schemas.openxmlformats.org/markup-compatibility/2006">
                <mc:Choice xmlns:v="urn:schemas-microsoft-com:vml" Requires="v">
                  <p:oleObj spid="_x0000_s16875" name="Equation" r:id="rId5" imgW="152280" imgH="215640" progId="Equation.3">
                    <p:embed/>
                  </p:oleObj>
                </mc:Choice>
                <mc:Fallback>
                  <p:oleObj name="Equation" r:id="rId5" imgW="15228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7" y="931"/>
                          <a:ext cx="185" cy="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15" name="Object 15"/>
            <p:cNvGraphicFramePr>
              <a:graphicFrameLocks noChangeAspect="1"/>
            </p:cNvGraphicFramePr>
            <p:nvPr/>
          </p:nvGraphicFramePr>
          <p:xfrm>
            <a:off x="3597" y="936"/>
            <a:ext cx="200" cy="171"/>
          </p:xfrm>
          <a:graphic>
            <a:graphicData uri="http://schemas.openxmlformats.org/presentationml/2006/ole">
              <mc:AlternateContent xmlns:mc="http://schemas.openxmlformats.org/markup-compatibility/2006">
                <mc:Choice xmlns:v="urn:schemas-microsoft-com:vml" Requires="v">
                  <p:oleObj spid="_x0000_s16876" name="Equation" r:id="rId7" imgW="164880" imgH="215640" progId="Equation.3">
                    <p:embed/>
                  </p:oleObj>
                </mc:Choice>
                <mc:Fallback>
                  <p:oleObj name="Equation" r:id="rId7" imgW="16488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97" y="936"/>
                          <a:ext cx="200" cy="1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16" name="Line 16"/>
            <p:cNvSpPr>
              <a:spLocks noChangeShapeType="1"/>
            </p:cNvSpPr>
            <p:nvPr/>
          </p:nvSpPr>
          <p:spPr bwMode="auto">
            <a:xfrm flipV="1">
              <a:off x="2113" y="1067"/>
              <a:ext cx="985" cy="3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17" name="Line 17"/>
            <p:cNvSpPr>
              <a:spLocks noChangeShapeType="1"/>
            </p:cNvSpPr>
            <p:nvPr/>
          </p:nvSpPr>
          <p:spPr bwMode="auto">
            <a:xfrm>
              <a:off x="3098" y="1067"/>
              <a:ext cx="802" cy="3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18" name="Line 18"/>
            <p:cNvSpPr>
              <a:spLocks noChangeShapeType="1"/>
            </p:cNvSpPr>
            <p:nvPr/>
          </p:nvSpPr>
          <p:spPr bwMode="auto">
            <a:xfrm>
              <a:off x="2692" y="1204"/>
              <a:ext cx="890" cy="9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256019" name="Object 19"/>
            <p:cNvGraphicFramePr>
              <a:graphicFrameLocks noChangeAspect="1"/>
            </p:cNvGraphicFramePr>
            <p:nvPr/>
          </p:nvGraphicFramePr>
          <p:xfrm>
            <a:off x="2100" y="1157"/>
            <a:ext cx="107" cy="120"/>
          </p:xfrm>
          <a:graphic>
            <a:graphicData uri="http://schemas.openxmlformats.org/presentationml/2006/ole">
              <mc:AlternateContent xmlns:mc="http://schemas.openxmlformats.org/markup-compatibility/2006">
                <mc:Choice xmlns:v="urn:schemas-microsoft-com:vml" Requires="v">
                  <p:oleObj spid="_x0000_s16877" name="Equation" r:id="rId9" imgW="88560" imgH="152280" progId="Equation.3">
                    <p:embed/>
                  </p:oleObj>
                </mc:Choice>
                <mc:Fallback>
                  <p:oleObj name="Equation" r:id="rId9" imgW="88560" imgH="1522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00" y="1157"/>
                          <a:ext cx="107"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20" name="Object 20"/>
            <p:cNvGraphicFramePr>
              <a:graphicFrameLocks noChangeAspect="1"/>
            </p:cNvGraphicFramePr>
            <p:nvPr/>
          </p:nvGraphicFramePr>
          <p:xfrm>
            <a:off x="1737" y="1520"/>
            <a:ext cx="292" cy="140"/>
          </p:xfrm>
          <a:graphic>
            <a:graphicData uri="http://schemas.openxmlformats.org/presentationml/2006/ole">
              <mc:AlternateContent xmlns:mc="http://schemas.openxmlformats.org/markup-compatibility/2006">
                <mc:Choice xmlns:v="urn:schemas-microsoft-com:vml" Requires="v">
                  <p:oleObj spid="_x0000_s16878" name="Equation" r:id="rId11" imgW="241200" imgH="177480" progId="Equation.3">
                    <p:embed/>
                  </p:oleObj>
                </mc:Choice>
                <mc:Fallback>
                  <p:oleObj name="Equation" r:id="rId11" imgW="24120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37" y="1520"/>
                          <a:ext cx="292"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21" name="Object 21"/>
            <p:cNvGraphicFramePr>
              <a:graphicFrameLocks noChangeAspect="1"/>
            </p:cNvGraphicFramePr>
            <p:nvPr/>
          </p:nvGraphicFramePr>
          <p:xfrm>
            <a:off x="2257" y="1143"/>
            <a:ext cx="292" cy="140"/>
          </p:xfrm>
          <a:graphic>
            <a:graphicData uri="http://schemas.openxmlformats.org/presentationml/2006/ole">
              <mc:AlternateContent xmlns:mc="http://schemas.openxmlformats.org/markup-compatibility/2006">
                <mc:Choice xmlns:v="urn:schemas-microsoft-com:vml" Requires="v">
                  <p:oleObj spid="_x0000_s16879" name="Equation" r:id="rId13" imgW="241200" imgH="177480" progId="Equation.3">
                    <p:embed/>
                  </p:oleObj>
                </mc:Choice>
                <mc:Fallback>
                  <p:oleObj name="Equation" r:id="rId13" imgW="24120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57" y="1143"/>
                          <a:ext cx="292"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22" name="Object 22"/>
            <p:cNvGraphicFramePr>
              <a:graphicFrameLocks noChangeAspect="1"/>
            </p:cNvGraphicFramePr>
            <p:nvPr/>
          </p:nvGraphicFramePr>
          <p:xfrm>
            <a:off x="2883" y="1105"/>
            <a:ext cx="292" cy="140"/>
          </p:xfrm>
          <a:graphic>
            <a:graphicData uri="http://schemas.openxmlformats.org/presentationml/2006/ole">
              <mc:AlternateContent xmlns:mc="http://schemas.openxmlformats.org/markup-compatibility/2006">
                <mc:Choice xmlns:v="urn:schemas-microsoft-com:vml" Requires="v">
                  <p:oleObj spid="_x0000_s16880" name="Equation" r:id="rId14" imgW="241200" imgH="177480" progId="Equation.3">
                    <p:embed/>
                  </p:oleObj>
                </mc:Choice>
                <mc:Fallback>
                  <p:oleObj name="Equation" r:id="rId14" imgW="24120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3" y="1105"/>
                          <a:ext cx="292"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23" name="Object 23"/>
            <p:cNvGraphicFramePr>
              <a:graphicFrameLocks noChangeAspect="1"/>
            </p:cNvGraphicFramePr>
            <p:nvPr/>
          </p:nvGraphicFramePr>
          <p:xfrm>
            <a:off x="2488" y="927"/>
            <a:ext cx="292" cy="140"/>
          </p:xfrm>
          <a:graphic>
            <a:graphicData uri="http://schemas.openxmlformats.org/presentationml/2006/ole">
              <mc:AlternateContent xmlns:mc="http://schemas.openxmlformats.org/markup-compatibility/2006">
                <mc:Choice xmlns:v="urn:schemas-microsoft-com:vml" Requires="v">
                  <p:oleObj spid="_x0000_s16881" name="Equation" r:id="rId15" imgW="241200" imgH="177480" progId="Equation.3">
                    <p:embed/>
                  </p:oleObj>
                </mc:Choice>
                <mc:Fallback>
                  <p:oleObj name="Equation" r:id="rId15" imgW="24120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88" y="927"/>
                          <a:ext cx="292"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24" name="Object 24"/>
            <p:cNvGraphicFramePr>
              <a:graphicFrameLocks noChangeAspect="1"/>
            </p:cNvGraphicFramePr>
            <p:nvPr/>
          </p:nvGraphicFramePr>
          <p:xfrm>
            <a:off x="3304" y="1053"/>
            <a:ext cx="292" cy="140"/>
          </p:xfrm>
          <a:graphic>
            <a:graphicData uri="http://schemas.openxmlformats.org/presentationml/2006/ole">
              <mc:AlternateContent xmlns:mc="http://schemas.openxmlformats.org/markup-compatibility/2006">
                <mc:Choice xmlns:v="urn:schemas-microsoft-com:vml" Requires="v">
                  <p:oleObj spid="_x0000_s16882" name="Equation" r:id="rId16" imgW="241200" imgH="177480" progId="Equation.3">
                    <p:embed/>
                  </p:oleObj>
                </mc:Choice>
                <mc:Fallback>
                  <p:oleObj name="Equation" r:id="rId16" imgW="24120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04" y="1053"/>
                          <a:ext cx="292"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25" name="Object 25"/>
            <p:cNvGraphicFramePr>
              <a:graphicFrameLocks noChangeAspect="1"/>
            </p:cNvGraphicFramePr>
            <p:nvPr/>
          </p:nvGraphicFramePr>
          <p:xfrm>
            <a:off x="3308" y="931"/>
            <a:ext cx="107" cy="120"/>
          </p:xfrm>
          <a:graphic>
            <a:graphicData uri="http://schemas.openxmlformats.org/presentationml/2006/ole">
              <mc:AlternateContent xmlns:mc="http://schemas.openxmlformats.org/markup-compatibility/2006">
                <mc:Choice xmlns:v="urn:schemas-microsoft-com:vml" Requires="v">
                  <p:oleObj spid="_x0000_s16883" name="Equation" r:id="rId17" imgW="88560" imgH="152280" progId="Equation.3">
                    <p:embed/>
                  </p:oleObj>
                </mc:Choice>
                <mc:Fallback>
                  <p:oleObj name="Equation" r:id="rId17" imgW="88560" imgH="1522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8" y="931"/>
                          <a:ext cx="107"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26" name="Object 26"/>
            <p:cNvGraphicFramePr>
              <a:graphicFrameLocks noChangeAspect="1"/>
            </p:cNvGraphicFramePr>
            <p:nvPr/>
          </p:nvGraphicFramePr>
          <p:xfrm>
            <a:off x="3688" y="1248"/>
            <a:ext cx="107" cy="120"/>
          </p:xfrm>
          <a:graphic>
            <a:graphicData uri="http://schemas.openxmlformats.org/presentationml/2006/ole">
              <mc:AlternateContent xmlns:mc="http://schemas.openxmlformats.org/markup-compatibility/2006">
                <mc:Choice xmlns:v="urn:schemas-microsoft-com:vml" Requires="v">
                  <p:oleObj spid="_x0000_s16884" name="Equation" r:id="rId18" imgW="88560" imgH="152280" progId="Equation.3">
                    <p:embed/>
                  </p:oleObj>
                </mc:Choice>
                <mc:Fallback>
                  <p:oleObj name="Equation" r:id="rId18" imgW="88560" imgH="1522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88" y="1248"/>
                          <a:ext cx="107"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27" name="Object 27"/>
            <p:cNvGraphicFramePr>
              <a:graphicFrameLocks noChangeAspect="1"/>
            </p:cNvGraphicFramePr>
            <p:nvPr/>
          </p:nvGraphicFramePr>
          <p:xfrm>
            <a:off x="3248" y="1150"/>
            <a:ext cx="107" cy="120"/>
          </p:xfrm>
          <a:graphic>
            <a:graphicData uri="http://schemas.openxmlformats.org/presentationml/2006/ole">
              <mc:AlternateContent xmlns:mc="http://schemas.openxmlformats.org/markup-compatibility/2006">
                <mc:Choice xmlns:v="urn:schemas-microsoft-com:vml" Requires="v">
                  <p:oleObj spid="_x0000_s16885" name="Equation" r:id="rId19" imgW="88560" imgH="152280" progId="Equation.3">
                    <p:embed/>
                  </p:oleObj>
                </mc:Choice>
                <mc:Fallback>
                  <p:oleObj name="Equation" r:id="rId19" imgW="88560" imgH="1522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48" y="1150"/>
                          <a:ext cx="107"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28" name="Object 28"/>
            <p:cNvGraphicFramePr>
              <a:graphicFrameLocks noChangeAspect="1"/>
            </p:cNvGraphicFramePr>
            <p:nvPr/>
          </p:nvGraphicFramePr>
          <p:xfrm>
            <a:off x="2773" y="1049"/>
            <a:ext cx="107" cy="120"/>
          </p:xfrm>
          <a:graphic>
            <a:graphicData uri="http://schemas.openxmlformats.org/presentationml/2006/ole">
              <mc:AlternateContent xmlns:mc="http://schemas.openxmlformats.org/markup-compatibility/2006">
                <mc:Choice xmlns:v="urn:schemas-microsoft-com:vml" Requires="v">
                  <p:oleObj spid="_x0000_s16886" name="Equation" r:id="rId20" imgW="88560" imgH="152280" progId="Equation.3">
                    <p:embed/>
                  </p:oleObj>
                </mc:Choice>
                <mc:Fallback>
                  <p:oleObj name="Equation" r:id="rId20" imgW="88560" imgH="1522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3" y="1049"/>
                          <a:ext cx="107"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29" name="Oval 29"/>
            <p:cNvSpPr>
              <a:spLocks noChangeArrowheads="1"/>
            </p:cNvSpPr>
            <p:nvPr/>
          </p:nvSpPr>
          <p:spPr bwMode="auto">
            <a:xfrm>
              <a:off x="2093" y="1367"/>
              <a:ext cx="45" cy="45"/>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30" name="Oval 30"/>
            <p:cNvSpPr>
              <a:spLocks noChangeArrowheads="1"/>
            </p:cNvSpPr>
            <p:nvPr/>
          </p:nvSpPr>
          <p:spPr bwMode="auto">
            <a:xfrm>
              <a:off x="3066" y="1042"/>
              <a:ext cx="45" cy="45"/>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31" name="Oval 31"/>
            <p:cNvSpPr>
              <a:spLocks noChangeArrowheads="1"/>
            </p:cNvSpPr>
            <p:nvPr/>
          </p:nvSpPr>
          <p:spPr bwMode="auto">
            <a:xfrm>
              <a:off x="3883" y="1437"/>
              <a:ext cx="45" cy="45"/>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32" name="Oval 32"/>
            <p:cNvSpPr>
              <a:spLocks noChangeArrowheads="1"/>
            </p:cNvSpPr>
            <p:nvPr/>
          </p:nvSpPr>
          <p:spPr bwMode="auto">
            <a:xfrm>
              <a:off x="2658" y="1185"/>
              <a:ext cx="45" cy="45"/>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33" name="Oval 33"/>
            <p:cNvSpPr>
              <a:spLocks noChangeArrowheads="1"/>
            </p:cNvSpPr>
            <p:nvPr/>
          </p:nvSpPr>
          <p:spPr bwMode="auto">
            <a:xfrm>
              <a:off x="3551" y="1269"/>
              <a:ext cx="45" cy="45"/>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34" name="Oval 34"/>
            <p:cNvSpPr>
              <a:spLocks noChangeArrowheads="1"/>
            </p:cNvSpPr>
            <p:nvPr/>
          </p:nvSpPr>
          <p:spPr bwMode="auto">
            <a:xfrm>
              <a:off x="3189" y="1241"/>
              <a:ext cx="45" cy="45"/>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35" name="Oval 35"/>
            <p:cNvSpPr>
              <a:spLocks noChangeArrowheads="1"/>
            </p:cNvSpPr>
            <p:nvPr/>
          </p:nvSpPr>
          <p:spPr bwMode="auto">
            <a:xfrm>
              <a:off x="4096" y="1723"/>
              <a:ext cx="45" cy="45"/>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256004" name="Object 4"/>
            <p:cNvGraphicFramePr>
              <a:graphicFrameLocks noChangeAspect="1"/>
            </p:cNvGraphicFramePr>
            <p:nvPr/>
          </p:nvGraphicFramePr>
          <p:xfrm>
            <a:off x="1684" y="1980"/>
            <a:ext cx="201" cy="180"/>
          </p:xfrm>
          <a:graphic>
            <a:graphicData uri="http://schemas.openxmlformats.org/presentationml/2006/ole">
              <mc:AlternateContent xmlns:mc="http://schemas.openxmlformats.org/markup-compatibility/2006">
                <mc:Choice xmlns:v="urn:schemas-microsoft-com:vml" Requires="v">
                  <p:oleObj spid="_x0000_s16887" name="Equation" r:id="rId21" imgW="164880" imgH="228600" progId="Equation.3">
                    <p:embed/>
                  </p:oleObj>
                </mc:Choice>
                <mc:Fallback>
                  <p:oleObj name="Equation" r:id="rId21" imgW="164880" imgH="2286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84" y="1980"/>
                          <a:ext cx="201"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36" name="Oval 36"/>
            <p:cNvSpPr>
              <a:spLocks noChangeArrowheads="1"/>
            </p:cNvSpPr>
            <p:nvPr/>
          </p:nvSpPr>
          <p:spPr bwMode="auto">
            <a:xfrm>
              <a:off x="1789" y="1914"/>
              <a:ext cx="45" cy="45"/>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56077" name="Group 77"/>
          <p:cNvGrpSpPr>
            <a:grpSpLocks/>
          </p:cNvGrpSpPr>
          <p:nvPr/>
        </p:nvGrpSpPr>
        <p:grpSpPr bwMode="auto">
          <a:xfrm>
            <a:off x="2032001" y="3216276"/>
            <a:ext cx="2659063" cy="3236913"/>
            <a:chOff x="320" y="2026"/>
            <a:chExt cx="1675" cy="2039"/>
          </a:xfrm>
        </p:grpSpPr>
        <p:graphicFrame>
          <p:nvGraphicFramePr>
            <p:cNvPr id="256037" name="Object 37"/>
            <p:cNvGraphicFramePr>
              <a:graphicFrameLocks noChangeAspect="1"/>
            </p:cNvGraphicFramePr>
            <p:nvPr/>
          </p:nvGraphicFramePr>
          <p:xfrm>
            <a:off x="320" y="2026"/>
            <a:ext cx="201" cy="180"/>
          </p:xfrm>
          <a:graphic>
            <a:graphicData uri="http://schemas.openxmlformats.org/presentationml/2006/ole">
              <mc:AlternateContent xmlns:mc="http://schemas.openxmlformats.org/markup-compatibility/2006">
                <mc:Choice xmlns:v="urn:schemas-microsoft-com:vml" Requires="v">
                  <p:oleObj spid="_x0000_s16888" name="Equation" r:id="rId23" imgW="164880" imgH="228600" progId="Equation.3">
                    <p:embed/>
                  </p:oleObj>
                </mc:Choice>
                <mc:Fallback>
                  <p:oleObj name="Equation" r:id="rId23" imgW="164880" imgH="2286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20" y="2026"/>
                          <a:ext cx="201"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38" name="Object 38"/>
            <p:cNvGraphicFramePr>
              <a:graphicFrameLocks noChangeAspect="1"/>
            </p:cNvGraphicFramePr>
            <p:nvPr/>
          </p:nvGraphicFramePr>
          <p:xfrm>
            <a:off x="327" y="2667"/>
            <a:ext cx="186" cy="170"/>
          </p:xfrm>
          <a:graphic>
            <a:graphicData uri="http://schemas.openxmlformats.org/presentationml/2006/ole">
              <mc:AlternateContent xmlns:mc="http://schemas.openxmlformats.org/markup-compatibility/2006">
                <mc:Choice xmlns:v="urn:schemas-microsoft-com:vml" Requires="v">
                  <p:oleObj spid="_x0000_s16889" name="Equation" r:id="rId25" imgW="152280" imgH="215640" progId="Equation.3">
                    <p:embed/>
                  </p:oleObj>
                </mc:Choice>
                <mc:Fallback>
                  <p:oleObj name="Equation" r:id="rId25" imgW="15228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 y="2667"/>
                          <a:ext cx="186" cy="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39" name="Object 39"/>
            <p:cNvGraphicFramePr>
              <a:graphicFrameLocks noChangeAspect="1"/>
            </p:cNvGraphicFramePr>
            <p:nvPr/>
          </p:nvGraphicFramePr>
          <p:xfrm>
            <a:off x="320" y="3302"/>
            <a:ext cx="201" cy="170"/>
          </p:xfrm>
          <a:graphic>
            <a:graphicData uri="http://schemas.openxmlformats.org/presentationml/2006/ole">
              <mc:AlternateContent xmlns:mc="http://schemas.openxmlformats.org/markup-compatibility/2006">
                <mc:Choice xmlns:v="urn:schemas-microsoft-com:vml" Requires="v">
                  <p:oleObj spid="_x0000_s16890" name="Equation" r:id="rId26" imgW="164880" imgH="215640" progId="Equation.3">
                    <p:embed/>
                  </p:oleObj>
                </mc:Choice>
                <mc:Fallback>
                  <p:oleObj name="Equation" r:id="rId26" imgW="164880" imgH="21564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20" y="3302"/>
                          <a:ext cx="201" cy="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40" name="Object 40"/>
            <p:cNvGraphicFramePr>
              <a:graphicFrameLocks noChangeAspect="1"/>
            </p:cNvGraphicFramePr>
            <p:nvPr/>
          </p:nvGraphicFramePr>
          <p:xfrm>
            <a:off x="345" y="3885"/>
            <a:ext cx="201" cy="180"/>
          </p:xfrm>
          <a:graphic>
            <a:graphicData uri="http://schemas.openxmlformats.org/presentationml/2006/ole">
              <mc:AlternateContent xmlns:mc="http://schemas.openxmlformats.org/markup-compatibility/2006">
                <mc:Choice xmlns:v="urn:schemas-microsoft-com:vml" Requires="v">
                  <p:oleObj spid="_x0000_s16891" name="Equation" r:id="rId28" imgW="164880" imgH="228600" progId="Equation.3">
                    <p:embed/>
                  </p:oleObj>
                </mc:Choice>
                <mc:Fallback>
                  <p:oleObj name="Equation" r:id="rId28" imgW="164880" imgH="22860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45" y="3885"/>
                          <a:ext cx="201"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41" name="Line 41"/>
            <p:cNvSpPr>
              <a:spLocks noChangeShapeType="1"/>
            </p:cNvSpPr>
            <p:nvPr/>
          </p:nvSpPr>
          <p:spPr bwMode="auto">
            <a:xfrm>
              <a:off x="546" y="2162"/>
              <a:ext cx="545"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42" name="Line 42"/>
            <p:cNvSpPr>
              <a:spLocks noChangeShapeType="1"/>
            </p:cNvSpPr>
            <p:nvPr/>
          </p:nvSpPr>
          <p:spPr bwMode="auto">
            <a:xfrm flipH="1">
              <a:off x="546" y="2434"/>
              <a:ext cx="545" cy="3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43" name="Line 43"/>
            <p:cNvSpPr>
              <a:spLocks noChangeShapeType="1"/>
            </p:cNvSpPr>
            <p:nvPr/>
          </p:nvSpPr>
          <p:spPr bwMode="auto">
            <a:xfrm>
              <a:off x="546" y="2751"/>
              <a:ext cx="545"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44" name="Line 44"/>
            <p:cNvSpPr>
              <a:spLocks noChangeShapeType="1"/>
            </p:cNvSpPr>
            <p:nvPr/>
          </p:nvSpPr>
          <p:spPr bwMode="auto">
            <a:xfrm flipH="1">
              <a:off x="546" y="3023"/>
              <a:ext cx="545" cy="3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45" name="Line 45"/>
            <p:cNvSpPr>
              <a:spLocks noChangeShapeType="1"/>
            </p:cNvSpPr>
            <p:nvPr/>
          </p:nvSpPr>
          <p:spPr bwMode="auto">
            <a:xfrm>
              <a:off x="546" y="3341"/>
              <a:ext cx="545"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46" name="Line 46"/>
            <p:cNvSpPr>
              <a:spLocks noChangeShapeType="1"/>
            </p:cNvSpPr>
            <p:nvPr/>
          </p:nvSpPr>
          <p:spPr bwMode="auto">
            <a:xfrm flipH="1">
              <a:off x="546" y="3613"/>
              <a:ext cx="545" cy="3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256047" name="Object 47"/>
            <p:cNvGraphicFramePr>
              <a:graphicFrameLocks noChangeAspect="1"/>
            </p:cNvGraphicFramePr>
            <p:nvPr/>
          </p:nvGraphicFramePr>
          <p:xfrm>
            <a:off x="663" y="2111"/>
            <a:ext cx="292" cy="140"/>
          </p:xfrm>
          <a:graphic>
            <a:graphicData uri="http://schemas.openxmlformats.org/presentationml/2006/ole">
              <mc:AlternateContent xmlns:mc="http://schemas.openxmlformats.org/markup-compatibility/2006">
                <mc:Choice xmlns:v="urn:schemas-microsoft-com:vml" Requires="v">
                  <p:oleObj spid="_x0000_s16892" name="Equation" r:id="rId30" imgW="241200" imgH="177480" progId="Equation.3">
                    <p:embed/>
                  </p:oleObj>
                </mc:Choice>
                <mc:Fallback>
                  <p:oleObj name="Equation" r:id="rId30" imgW="24120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3" y="2111"/>
                          <a:ext cx="292"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48" name="Object 48"/>
            <p:cNvGraphicFramePr>
              <a:graphicFrameLocks noChangeAspect="1"/>
            </p:cNvGraphicFramePr>
            <p:nvPr/>
          </p:nvGraphicFramePr>
          <p:xfrm>
            <a:off x="728" y="2494"/>
            <a:ext cx="107" cy="120"/>
          </p:xfrm>
          <a:graphic>
            <a:graphicData uri="http://schemas.openxmlformats.org/presentationml/2006/ole">
              <mc:AlternateContent xmlns:mc="http://schemas.openxmlformats.org/markup-compatibility/2006">
                <mc:Choice xmlns:v="urn:schemas-microsoft-com:vml" Requires="v">
                  <p:oleObj spid="_x0000_s16893" name="Equation" r:id="rId31" imgW="88560" imgH="152280" progId="Equation.3">
                    <p:embed/>
                  </p:oleObj>
                </mc:Choice>
                <mc:Fallback>
                  <p:oleObj name="Equation" r:id="rId31" imgW="88560" imgH="1522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 y="2494"/>
                          <a:ext cx="107"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49" name="Object 49"/>
            <p:cNvGraphicFramePr>
              <a:graphicFrameLocks noChangeAspect="1"/>
            </p:cNvGraphicFramePr>
            <p:nvPr/>
          </p:nvGraphicFramePr>
          <p:xfrm>
            <a:off x="683" y="2704"/>
            <a:ext cx="292" cy="140"/>
          </p:xfrm>
          <a:graphic>
            <a:graphicData uri="http://schemas.openxmlformats.org/presentationml/2006/ole">
              <mc:AlternateContent xmlns:mc="http://schemas.openxmlformats.org/markup-compatibility/2006">
                <mc:Choice xmlns:v="urn:schemas-microsoft-com:vml" Requires="v">
                  <p:oleObj spid="_x0000_s16894" name="Equation" r:id="rId32" imgW="241200" imgH="177480" progId="Equation.3">
                    <p:embed/>
                  </p:oleObj>
                </mc:Choice>
                <mc:Fallback>
                  <p:oleObj name="Equation" r:id="rId32" imgW="24120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3" y="2704"/>
                          <a:ext cx="292"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50" name="Object 50"/>
            <p:cNvGraphicFramePr>
              <a:graphicFrameLocks noChangeAspect="1"/>
            </p:cNvGraphicFramePr>
            <p:nvPr/>
          </p:nvGraphicFramePr>
          <p:xfrm>
            <a:off x="748" y="3087"/>
            <a:ext cx="107" cy="120"/>
          </p:xfrm>
          <a:graphic>
            <a:graphicData uri="http://schemas.openxmlformats.org/presentationml/2006/ole">
              <mc:AlternateContent xmlns:mc="http://schemas.openxmlformats.org/markup-compatibility/2006">
                <mc:Choice xmlns:v="urn:schemas-microsoft-com:vml" Requires="v">
                  <p:oleObj spid="_x0000_s16895" name="Equation" r:id="rId33" imgW="88560" imgH="152280" progId="Equation.3">
                    <p:embed/>
                  </p:oleObj>
                </mc:Choice>
                <mc:Fallback>
                  <p:oleObj name="Equation" r:id="rId33" imgW="88560" imgH="1522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8" y="3087"/>
                          <a:ext cx="107"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51" name="Object 51"/>
            <p:cNvGraphicFramePr>
              <a:graphicFrameLocks noChangeAspect="1"/>
            </p:cNvGraphicFramePr>
            <p:nvPr/>
          </p:nvGraphicFramePr>
          <p:xfrm>
            <a:off x="663" y="3290"/>
            <a:ext cx="292" cy="140"/>
          </p:xfrm>
          <a:graphic>
            <a:graphicData uri="http://schemas.openxmlformats.org/presentationml/2006/ole">
              <mc:AlternateContent xmlns:mc="http://schemas.openxmlformats.org/markup-compatibility/2006">
                <mc:Choice xmlns:v="urn:schemas-microsoft-com:vml" Requires="v">
                  <p:oleObj spid="_x0000_s16896" name="Equation" r:id="rId34" imgW="241200" imgH="177480" progId="Equation.3">
                    <p:embed/>
                  </p:oleObj>
                </mc:Choice>
                <mc:Fallback>
                  <p:oleObj name="Equation" r:id="rId34" imgW="24120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3" y="3290"/>
                          <a:ext cx="292"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52" name="Object 52"/>
            <p:cNvGraphicFramePr>
              <a:graphicFrameLocks noChangeAspect="1"/>
            </p:cNvGraphicFramePr>
            <p:nvPr/>
          </p:nvGraphicFramePr>
          <p:xfrm>
            <a:off x="728" y="3673"/>
            <a:ext cx="107" cy="120"/>
          </p:xfrm>
          <a:graphic>
            <a:graphicData uri="http://schemas.openxmlformats.org/presentationml/2006/ole">
              <mc:AlternateContent xmlns:mc="http://schemas.openxmlformats.org/markup-compatibility/2006">
                <mc:Choice xmlns:v="urn:schemas-microsoft-com:vml" Requires="v">
                  <p:oleObj spid="_x0000_s16897" name="Equation" r:id="rId35" imgW="88560" imgH="152280" progId="Equation.3">
                    <p:embed/>
                  </p:oleObj>
                </mc:Choice>
                <mc:Fallback>
                  <p:oleObj name="Equation" r:id="rId35" imgW="88560" imgH="1522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 y="3673"/>
                          <a:ext cx="107"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53" name="Object 53"/>
            <p:cNvGraphicFramePr>
              <a:graphicFrameLocks noChangeAspect="1"/>
            </p:cNvGraphicFramePr>
            <p:nvPr/>
          </p:nvGraphicFramePr>
          <p:xfrm>
            <a:off x="1091" y="2341"/>
            <a:ext cx="896" cy="180"/>
          </p:xfrm>
          <a:graphic>
            <a:graphicData uri="http://schemas.openxmlformats.org/presentationml/2006/ole">
              <mc:AlternateContent xmlns:mc="http://schemas.openxmlformats.org/markup-compatibility/2006">
                <mc:Choice xmlns:v="urn:schemas-microsoft-com:vml" Requires="v">
                  <p:oleObj spid="_x0000_s16898" name="Equation" r:id="rId36" imgW="736560" imgH="228600" progId="Equation.3">
                    <p:embed/>
                  </p:oleObj>
                </mc:Choice>
                <mc:Fallback>
                  <p:oleObj name="Equation" r:id="rId36" imgW="736560" imgH="228600" progId="Equation.3">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091" y="2341"/>
                          <a:ext cx="89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54" name="Object 54"/>
            <p:cNvGraphicFramePr>
              <a:graphicFrameLocks noChangeAspect="1"/>
            </p:cNvGraphicFramePr>
            <p:nvPr/>
          </p:nvGraphicFramePr>
          <p:xfrm>
            <a:off x="1091" y="2938"/>
            <a:ext cx="896" cy="170"/>
          </p:xfrm>
          <a:graphic>
            <a:graphicData uri="http://schemas.openxmlformats.org/presentationml/2006/ole">
              <mc:AlternateContent xmlns:mc="http://schemas.openxmlformats.org/markup-compatibility/2006">
                <mc:Choice xmlns:v="urn:schemas-microsoft-com:vml" Requires="v">
                  <p:oleObj spid="_x0000_s16899" name="Equation" r:id="rId38" imgW="736560" imgH="215640" progId="Equation.3">
                    <p:embed/>
                  </p:oleObj>
                </mc:Choice>
                <mc:Fallback>
                  <p:oleObj name="Equation" r:id="rId38" imgW="736560" imgH="215640" progId="Equation.3">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91" y="2938"/>
                          <a:ext cx="896" cy="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55" name="Object 55"/>
            <p:cNvGraphicFramePr>
              <a:graphicFrameLocks noChangeAspect="1"/>
            </p:cNvGraphicFramePr>
            <p:nvPr/>
          </p:nvGraphicFramePr>
          <p:xfrm>
            <a:off x="1084" y="3522"/>
            <a:ext cx="911" cy="180"/>
          </p:xfrm>
          <a:graphic>
            <a:graphicData uri="http://schemas.openxmlformats.org/presentationml/2006/ole">
              <mc:AlternateContent xmlns:mc="http://schemas.openxmlformats.org/markup-compatibility/2006">
                <mc:Choice xmlns:v="urn:schemas-microsoft-com:vml" Requires="v">
                  <p:oleObj spid="_x0000_s16900" name="Equation" r:id="rId40" imgW="749160" imgH="228600" progId="Equation.3">
                    <p:embed/>
                  </p:oleObj>
                </mc:Choice>
                <mc:Fallback>
                  <p:oleObj name="Equation" r:id="rId40" imgW="749160" imgH="228600" progId="Equation.3">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084" y="3522"/>
                          <a:ext cx="911"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56074" name="Group 74"/>
          <p:cNvGrpSpPr>
            <a:grpSpLocks/>
          </p:cNvGrpSpPr>
          <p:nvPr/>
        </p:nvGrpSpPr>
        <p:grpSpPr bwMode="auto">
          <a:xfrm>
            <a:off x="4695826" y="3787776"/>
            <a:ext cx="3097213" cy="1946275"/>
            <a:chOff x="1998" y="2386"/>
            <a:chExt cx="1951" cy="1226"/>
          </a:xfrm>
        </p:grpSpPr>
        <p:sp>
          <p:nvSpPr>
            <p:cNvPr id="256056" name="Line 56"/>
            <p:cNvSpPr>
              <a:spLocks noChangeShapeType="1"/>
            </p:cNvSpPr>
            <p:nvPr/>
          </p:nvSpPr>
          <p:spPr bwMode="auto">
            <a:xfrm>
              <a:off x="1998" y="2433"/>
              <a:ext cx="545"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57" name="Line 57"/>
            <p:cNvSpPr>
              <a:spLocks noChangeShapeType="1"/>
            </p:cNvSpPr>
            <p:nvPr/>
          </p:nvSpPr>
          <p:spPr bwMode="auto">
            <a:xfrm flipH="1">
              <a:off x="1998" y="2705"/>
              <a:ext cx="545" cy="3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256058" name="Object 58"/>
            <p:cNvGraphicFramePr>
              <a:graphicFrameLocks noChangeAspect="1"/>
            </p:cNvGraphicFramePr>
            <p:nvPr/>
          </p:nvGraphicFramePr>
          <p:xfrm>
            <a:off x="2135" y="2386"/>
            <a:ext cx="292" cy="140"/>
          </p:xfrm>
          <a:graphic>
            <a:graphicData uri="http://schemas.openxmlformats.org/presentationml/2006/ole">
              <mc:AlternateContent xmlns:mc="http://schemas.openxmlformats.org/markup-compatibility/2006">
                <mc:Choice xmlns:v="urn:schemas-microsoft-com:vml" Requires="v">
                  <p:oleObj spid="_x0000_s16901" name="Equation" r:id="rId42" imgW="241200" imgH="177480" progId="Equation.3">
                    <p:embed/>
                  </p:oleObj>
                </mc:Choice>
                <mc:Fallback>
                  <p:oleObj name="Equation" r:id="rId42" imgW="24120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35" y="2386"/>
                          <a:ext cx="292"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59" name="Object 59"/>
            <p:cNvGraphicFramePr>
              <a:graphicFrameLocks noChangeAspect="1"/>
            </p:cNvGraphicFramePr>
            <p:nvPr/>
          </p:nvGraphicFramePr>
          <p:xfrm>
            <a:off x="2200" y="2769"/>
            <a:ext cx="107" cy="120"/>
          </p:xfrm>
          <a:graphic>
            <a:graphicData uri="http://schemas.openxmlformats.org/presentationml/2006/ole">
              <mc:AlternateContent xmlns:mc="http://schemas.openxmlformats.org/markup-compatibility/2006">
                <mc:Choice xmlns:v="urn:schemas-microsoft-com:vml" Requires="v">
                  <p:oleObj spid="_x0000_s16902" name="Equation" r:id="rId43" imgW="88560" imgH="152280" progId="Equation.3">
                    <p:embed/>
                  </p:oleObj>
                </mc:Choice>
                <mc:Fallback>
                  <p:oleObj name="Equation" r:id="rId43" imgW="88560" imgH="1522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0" y="2769"/>
                          <a:ext cx="107"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60" name="Line 60"/>
            <p:cNvSpPr>
              <a:spLocks noChangeShapeType="1"/>
            </p:cNvSpPr>
            <p:nvPr/>
          </p:nvSpPr>
          <p:spPr bwMode="auto">
            <a:xfrm>
              <a:off x="1999" y="3023"/>
              <a:ext cx="545"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61" name="Line 61"/>
            <p:cNvSpPr>
              <a:spLocks noChangeShapeType="1"/>
            </p:cNvSpPr>
            <p:nvPr/>
          </p:nvSpPr>
          <p:spPr bwMode="auto">
            <a:xfrm flipH="1">
              <a:off x="1999" y="3295"/>
              <a:ext cx="545" cy="3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256062" name="Object 62"/>
            <p:cNvGraphicFramePr>
              <a:graphicFrameLocks noChangeAspect="1"/>
            </p:cNvGraphicFramePr>
            <p:nvPr/>
          </p:nvGraphicFramePr>
          <p:xfrm>
            <a:off x="2136" y="2976"/>
            <a:ext cx="292" cy="140"/>
          </p:xfrm>
          <a:graphic>
            <a:graphicData uri="http://schemas.openxmlformats.org/presentationml/2006/ole">
              <mc:AlternateContent xmlns:mc="http://schemas.openxmlformats.org/markup-compatibility/2006">
                <mc:Choice xmlns:v="urn:schemas-microsoft-com:vml" Requires="v">
                  <p:oleObj spid="_x0000_s16903" name="Equation" r:id="rId44" imgW="241200" imgH="177480" progId="Equation.3">
                    <p:embed/>
                  </p:oleObj>
                </mc:Choice>
                <mc:Fallback>
                  <p:oleObj name="Equation" r:id="rId44" imgW="24120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36" y="2976"/>
                          <a:ext cx="292"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63" name="Object 63"/>
            <p:cNvGraphicFramePr>
              <a:graphicFrameLocks noChangeAspect="1"/>
            </p:cNvGraphicFramePr>
            <p:nvPr/>
          </p:nvGraphicFramePr>
          <p:xfrm>
            <a:off x="2201" y="3359"/>
            <a:ext cx="107" cy="120"/>
          </p:xfrm>
          <a:graphic>
            <a:graphicData uri="http://schemas.openxmlformats.org/presentationml/2006/ole">
              <mc:AlternateContent xmlns:mc="http://schemas.openxmlformats.org/markup-compatibility/2006">
                <mc:Choice xmlns:v="urn:schemas-microsoft-com:vml" Requires="v">
                  <p:oleObj spid="_x0000_s16904" name="Equation" r:id="rId45" imgW="88560" imgH="152280" progId="Equation.3">
                    <p:embed/>
                  </p:oleObj>
                </mc:Choice>
                <mc:Fallback>
                  <p:oleObj name="Equation" r:id="rId45" imgW="88560" imgH="1522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1" y="3359"/>
                          <a:ext cx="107"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64" name="Object 64"/>
            <p:cNvGraphicFramePr>
              <a:graphicFrameLocks noChangeAspect="1"/>
            </p:cNvGraphicFramePr>
            <p:nvPr/>
          </p:nvGraphicFramePr>
          <p:xfrm>
            <a:off x="2498" y="2509"/>
            <a:ext cx="1451" cy="380"/>
          </p:xfrm>
          <a:graphic>
            <a:graphicData uri="http://schemas.openxmlformats.org/presentationml/2006/ole">
              <mc:AlternateContent xmlns:mc="http://schemas.openxmlformats.org/markup-compatibility/2006">
                <mc:Choice xmlns:v="urn:schemas-microsoft-com:vml" Requires="v">
                  <p:oleObj spid="_x0000_s16905" name="Equation" r:id="rId46" imgW="1193760" imgH="482400" progId="Equation.3">
                    <p:embed/>
                  </p:oleObj>
                </mc:Choice>
                <mc:Fallback>
                  <p:oleObj name="Equation" r:id="rId46" imgW="1193760" imgH="482400" progId="Equation.3">
                    <p:embed/>
                    <p:pic>
                      <p:nvPicPr>
                        <p:cNvPr id="0" name=""/>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498" y="2509"/>
                          <a:ext cx="1451"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65" name="Object 65"/>
            <p:cNvGraphicFramePr>
              <a:graphicFrameLocks noChangeAspect="1"/>
            </p:cNvGraphicFramePr>
            <p:nvPr/>
          </p:nvGraphicFramePr>
          <p:xfrm>
            <a:off x="2498" y="3100"/>
            <a:ext cx="1451" cy="380"/>
          </p:xfrm>
          <a:graphic>
            <a:graphicData uri="http://schemas.openxmlformats.org/presentationml/2006/ole">
              <mc:AlternateContent xmlns:mc="http://schemas.openxmlformats.org/markup-compatibility/2006">
                <mc:Choice xmlns:v="urn:schemas-microsoft-com:vml" Requires="v">
                  <p:oleObj spid="_x0000_s16906" name="Equation" r:id="rId48" imgW="1193760" imgH="482400" progId="Equation.3">
                    <p:embed/>
                  </p:oleObj>
                </mc:Choice>
                <mc:Fallback>
                  <p:oleObj name="Equation" r:id="rId48" imgW="1193760" imgH="482400" progId="Equation.3">
                    <p:embed/>
                    <p:pic>
                      <p:nvPicPr>
                        <p:cNvPr id="0" name=""/>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2498" y="3100"/>
                          <a:ext cx="1451"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56075" name="Group 75"/>
          <p:cNvGrpSpPr>
            <a:grpSpLocks/>
          </p:cNvGrpSpPr>
          <p:nvPr/>
        </p:nvGrpSpPr>
        <p:grpSpPr bwMode="auto">
          <a:xfrm>
            <a:off x="7793038" y="3948115"/>
            <a:ext cx="2627312" cy="1238250"/>
            <a:chOff x="3949" y="2487"/>
            <a:chExt cx="1655" cy="780"/>
          </a:xfrm>
        </p:grpSpPr>
        <p:sp>
          <p:nvSpPr>
            <p:cNvPr id="256066" name="Line 66"/>
            <p:cNvSpPr>
              <a:spLocks noChangeShapeType="1"/>
            </p:cNvSpPr>
            <p:nvPr/>
          </p:nvSpPr>
          <p:spPr bwMode="auto">
            <a:xfrm>
              <a:off x="3949" y="2615"/>
              <a:ext cx="545"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67" name="Line 67"/>
            <p:cNvSpPr>
              <a:spLocks noChangeShapeType="1"/>
            </p:cNvSpPr>
            <p:nvPr/>
          </p:nvSpPr>
          <p:spPr bwMode="auto">
            <a:xfrm flipH="1">
              <a:off x="3949" y="2887"/>
              <a:ext cx="545" cy="3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256068" name="Object 68"/>
            <p:cNvGraphicFramePr>
              <a:graphicFrameLocks noChangeAspect="1"/>
            </p:cNvGraphicFramePr>
            <p:nvPr/>
          </p:nvGraphicFramePr>
          <p:xfrm>
            <a:off x="4086" y="2568"/>
            <a:ext cx="292" cy="140"/>
          </p:xfrm>
          <a:graphic>
            <a:graphicData uri="http://schemas.openxmlformats.org/presentationml/2006/ole">
              <mc:AlternateContent xmlns:mc="http://schemas.openxmlformats.org/markup-compatibility/2006">
                <mc:Choice xmlns:v="urn:schemas-microsoft-com:vml" Requires="v">
                  <p:oleObj spid="_x0000_s16907" name="Equation" r:id="rId50" imgW="241200" imgH="177480" progId="Equation.3">
                    <p:embed/>
                  </p:oleObj>
                </mc:Choice>
                <mc:Fallback>
                  <p:oleObj name="Equation" r:id="rId50" imgW="24120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86" y="2568"/>
                          <a:ext cx="292"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69" name="Object 69"/>
            <p:cNvGraphicFramePr>
              <a:graphicFrameLocks noChangeAspect="1"/>
            </p:cNvGraphicFramePr>
            <p:nvPr/>
          </p:nvGraphicFramePr>
          <p:xfrm>
            <a:off x="4151" y="2951"/>
            <a:ext cx="107" cy="120"/>
          </p:xfrm>
          <a:graphic>
            <a:graphicData uri="http://schemas.openxmlformats.org/presentationml/2006/ole">
              <mc:AlternateContent xmlns:mc="http://schemas.openxmlformats.org/markup-compatibility/2006">
                <mc:Choice xmlns:v="urn:schemas-microsoft-com:vml" Requires="v">
                  <p:oleObj spid="_x0000_s16908" name="Equation" r:id="rId51" imgW="88560" imgH="152280" progId="Equation.3">
                    <p:embed/>
                  </p:oleObj>
                </mc:Choice>
                <mc:Fallback>
                  <p:oleObj name="Equation" r:id="rId51" imgW="88560" imgH="1522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1" y="2951"/>
                          <a:ext cx="107"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70" name="Object 70"/>
            <p:cNvGraphicFramePr>
              <a:graphicFrameLocks noChangeAspect="1"/>
            </p:cNvGraphicFramePr>
            <p:nvPr/>
          </p:nvGraphicFramePr>
          <p:xfrm>
            <a:off x="4492" y="2487"/>
            <a:ext cx="1112" cy="780"/>
          </p:xfrm>
          <a:graphic>
            <a:graphicData uri="http://schemas.openxmlformats.org/presentationml/2006/ole">
              <mc:AlternateContent xmlns:mc="http://schemas.openxmlformats.org/markup-compatibility/2006">
                <mc:Choice xmlns:v="urn:schemas-microsoft-com:vml" Requires="v">
                  <p:oleObj spid="_x0000_s16909" name="Equation" r:id="rId52" imgW="914400" imgH="990360" progId="Equation.3">
                    <p:embed/>
                  </p:oleObj>
                </mc:Choice>
                <mc:Fallback>
                  <p:oleObj name="Equation" r:id="rId52" imgW="914400" imgH="990360" progId="Equation.3">
                    <p:embed/>
                    <p:pic>
                      <p:nvPicPr>
                        <p:cNvPr id="0" name=""/>
                        <p:cNvPicPr>
                          <a:picLocks noChangeAspect="1" noChangeArrowheads="1"/>
                        </p:cNvPicPr>
                        <p:nvPr/>
                      </p:nvPicPr>
                      <p:blipFill>
                        <a:blip r:embed="rId53"/>
                        <a:srcRect/>
                        <a:stretch>
                          <a:fillRect/>
                        </a:stretch>
                      </p:blipFill>
                      <p:spPr bwMode="auto">
                        <a:xfrm>
                          <a:off x="4492" y="2487"/>
                          <a:ext cx="1112" cy="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1522171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56078"/>
                                        </p:tgtEl>
                                        <p:attrNameLst>
                                          <p:attrName>style.visibility</p:attrName>
                                        </p:attrNameLst>
                                      </p:cBhvr>
                                      <p:to>
                                        <p:strVal val="visible"/>
                                      </p:to>
                                    </p:set>
                                    <p:anim calcmode="lin" valueType="num">
                                      <p:cBhvr additive="base">
                                        <p:cTn id="7" dur="500" fill="hold"/>
                                        <p:tgtEl>
                                          <p:spTgt spid="256078"/>
                                        </p:tgtEl>
                                        <p:attrNameLst>
                                          <p:attrName>ppt_x</p:attrName>
                                        </p:attrNameLst>
                                      </p:cBhvr>
                                      <p:tavLst>
                                        <p:tav tm="0">
                                          <p:val>
                                            <p:strVal val="0-#ppt_w/2"/>
                                          </p:val>
                                        </p:tav>
                                        <p:tav tm="100000">
                                          <p:val>
                                            <p:strVal val="#ppt_x"/>
                                          </p:val>
                                        </p:tav>
                                      </p:tavLst>
                                    </p:anim>
                                    <p:anim calcmode="lin" valueType="num">
                                      <p:cBhvr additive="base">
                                        <p:cTn id="8" dur="500" fill="hold"/>
                                        <p:tgtEl>
                                          <p:spTgt spid="25607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56077"/>
                                        </p:tgtEl>
                                        <p:attrNameLst>
                                          <p:attrName>style.visibility</p:attrName>
                                        </p:attrNameLst>
                                      </p:cBhvr>
                                      <p:to>
                                        <p:strVal val="visible"/>
                                      </p:to>
                                    </p:set>
                                    <p:anim calcmode="lin" valueType="num">
                                      <p:cBhvr additive="base">
                                        <p:cTn id="13" dur="500" fill="hold"/>
                                        <p:tgtEl>
                                          <p:spTgt spid="256077"/>
                                        </p:tgtEl>
                                        <p:attrNameLst>
                                          <p:attrName>ppt_x</p:attrName>
                                        </p:attrNameLst>
                                      </p:cBhvr>
                                      <p:tavLst>
                                        <p:tav tm="0">
                                          <p:val>
                                            <p:strVal val="0-#ppt_w/2"/>
                                          </p:val>
                                        </p:tav>
                                        <p:tav tm="100000">
                                          <p:val>
                                            <p:strVal val="#ppt_x"/>
                                          </p:val>
                                        </p:tav>
                                      </p:tavLst>
                                    </p:anim>
                                    <p:anim calcmode="lin" valueType="num">
                                      <p:cBhvr additive="base">
                                        <p:cTn id="14" dur="500" fill="hold"/>
                                        <p:tgtEl>
                                          <p:spTgt spid="25607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56074"/>
                                        </p:tgtEl>
                                        <p:attrNameLst>
                                          <p:attrName>style.visibility</p:attrName>
                                        </p:attrNameLst>
                                      </p:cBhvr>
                                      <p:to>
                                        <p:strVal val="visible"/>
                                      </p:to>
                                    </p:set>
                                    <p:anim calcmode="lin" valueType="num">
                                      <p:cBhvr additive="base">
                                        <p:cTn id="19" dur="500" fill="hold"/>
                                        <p:tgtEl>
                                          <p:spTgt spid="256074"/>
                                        </p:tgtEl>
                                        <p:attrNameLst>
                                          <p:attrName>ppt_x</p:attrName>
                                        </p:attrNameLst>
                                      </p:cBhvr>
                                      <p:tavLst>
                                        <p:tav tm="0">
                                          <p:val>
                                            <p:strVal val="0-#ppt_w/2"/>
                                          </p:val>
                                        </p:tav>
                                        <p:tav tm="100000">
                                          <p:val>
                                            <p:strVal val="#ppt_x"/>
                                          </p:val>
                                        </p:tav>
                                      </p:tavLst>
                                    </p:anim>
                                    <p:anim calcmode="lin" valueType="num">
                                      <p:cBhvr additive="base">
                                        <p:cTn id="20" dur="500" fill="hold"/>
                                        <p:tgtEl>
                                          <p:spTgt spid="25607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256075"/>
                                        </p:tgtEl>
                                        <p:attrNameLst>
                                          <p:attrName>style.visibility</p:attrName>
                                        </p:attrNameLst>
                                      </p:cBhvr>
                                      <p:to>
                                        <p:strVal val="visible"/>
                                      </p:to>
                                    </p:set>
                                    <p:anim calcmode="lin" valueType="num">
                                      <p:cBhvr additive="base">
                                        <p:cTn id="25" dur="500" fill="hold"/>
                                        <p:tgtEl>
                                          <p:spTgt spid="256075"/>
                                        </p:tgtEl>
                                        <p:attrNameLst>
                                          <p:attrName>ppt_x</p:attrName>
                                        </p:attrNameLst>
                                      </p:cBhvr>
                                      <p:tavLst>
                                        <p:tav tm="0">
                                          <p:val>
                                            <p:strVal val="0-#ppt_w/2"/>
                                          </p:val>
                                        </p:tav>
                                        <p:tav tm="100000">
                                          <p:val>
                                            <p:strVal val="#ppt_x"/>
                                          </p:val>
                                        </p:tav>
                                      </p:tavLst>
                                    </p:anim>
                                    <p:anim calcmode="lin" valueType="num">
                                      <p:cBhvr additive="base">
                                        <p:cTn id="26" dur="500" fill="hold"/>
                                        <p:tgtEl>
                                          <p:spTgt spid="2560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nvPr>
        </p:nvGraphicFramePr>
        <p:xfrm>
          <a:off x="1828800" y="1371600"/>
          <a:ext cx="85344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p:cNvSpPr txBox="1">
            <a:spLocks/>
          </p:cNvSpPr>
          <p:nvPr/>
        </p:nvSpPr>
        <p:spPr>
          <a:xfrm>
            <a:off x="889002" y="-1818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atin typeface="+mn-lt"/>
              </a:rPr>
              <a:t>Convolutional Sparse Coding - Overview</a:t>
            </a:r>
            <a:endParaRPr lang="en-US" b="1" dirty="0">
              <a:latin typeface="+mn-lt"/>
            </a:endParaRPr>
          </a:p>
        </p:txBody>
      </p:sp>
    </p:spTree>
    <p:extLst>
      <p:ext uri="{BB962C8B-B14F-4D97-AF65-F5344CB8AC3E}">
        <p14:creationId xmlns:p14="http://schemas.microsoft.com/office/powerpoint/2010/main" val="9187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68A8C5C2-4734-4D10-84AC-ED218E9F807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1C8AE448-4F2A-4AA3-93E0-70E38085C226}"/>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6A93A51D-0648-40F6-8F05-F0BB11658E1F}"/>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4A3A6257-C52E-473F-93D6-380A166DADB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DC6B624C-462F-4C70-BAAE-2498042792DE}"/>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462CE02A-EEC0-43C7-ACFF-539CB27A0EE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1143000"/>
          </a:xfrm>
        </p:spPr>
        <p:txBody>
          <a:bodyPr/>
          <a:lstStyle/>
          <a:p>
            <a:r>
              <a:rPr lang="en-US" b="1" dirty="0" smtClean="0"/>
              <a:t>How to encode this image?</a:t>
            </a:r>
            <a:endParaRPr lang="en-US" b="1" dirty="0"/>
          </a:p>
        </p:txBody>
      </p:sp>
      <p:grpSp>
        <p:nvGrpSpPr>
          <p:cNvPr id="3" name="Group 2"/>
          <p:cNvGrpSpPr/>
          <p:nvPr/>
        </p:nvGrpSpPr>
        <p:grpSpPr>
          <a:xfrm>
            <a:off x="4191000" y="2209800"/>
            <a:ext cx="3581400" cy="2971800"/>
            <a:chOff x="1978676" y="2057400"/>
            <a:chExt cx="4874706" cy="4191000"/>
          </a:xfrm>
        </p:grpSpPr>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676" y="2057400"/>
              <a:ext cx="2440925"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1" y="2057400"/>
              <a:ext cx="2433781"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4860180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77959" y="4351736"/>
            <a:ext cx="2758637" cy="2201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itle 1"/>
          <p:cNvSpPr>
            <a:spLocks noGrp="1"/>
          </p:cNvSpPr>
          <p:nvPr>
            <p:ph type="title"/>
          </p:nvPr>
        </p:nvSpPr>
        <p:spPr>
          <a:xfrm>
            <a:off x="1981200" y="152400"/>
            <a:ext cx="8229600" cy="1143000"/>
          </a:xfrm>
        </p:spPr>
        <p:txBody>
          <a:bodyPr/>
          <a:lstStyle/>
          <a:p>
            <a:r>
              <a:rPr lang="en-US" b="1" dirty="0" smtClean="0"/>
              <a:t>How to encode this image?</a:t>
            </a:r>
            <a:endParaRPr lang="en-US" b="1" dirty="0"/>
          </a:p>
        </p:txBody>
      </p:sp>
      <p:pic>
        <p:nvPicPr>
          <p:cNvPr id="15" name="Picture 4"/>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77958" y="1622468"/>
            <a:ext cx="2751842" cy="2187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TextBox 7"/>
              <p:cNvSpPr txBox="1"/>
              <p:nvPr/>
            </p:nvSpPr>
            <p:spPr>
              <a:xfrm>
                <a:off x="2281889" y="2450068"/>
                <a:ext cx="1520481" cy="369332"/>
              </a:xfrm>
              <a:prstGeom prst="rect">
                <a:avLst/>
              </a:prstGeom>
              <a:noFill/>
            </p:spPr>
            <p:txBody>
              <a:bodyPr wrap="none" rtlCol="0">
                <a:spAutoFit/>
              </a:bodyPr>
              <a:lstStyle/>
              <a:p>
                <a:r>
                  <a:rPr lang="en-US" dirty="0"/>
                  <a:t>Input Image </a:t>
                </a:r>
                <a14:m>
                  <m:oMath xmlns:m="http://schemas.openxmlformats.org/officeDocument/2006/math">
                    <m:r>
                      <a:rPr lang="en-US" b="1">
                        <a:latin typeface="Cambria Math"/>
                      </a:rPr>
                      <m:t>𝐱</m:t>
                    </m:r>
                  </m:oMath>
                </a14:m>
                <a:endParaRPr lang="en-US" b="1" dirty="0"/>
              </a:p>
            </p:txBody>
          </p:sp>
        </mc:Choice>
        <mc:Fallback xmlns="">
          <p:sp>
            <p:nvSpPr>
              <p:cNvPr id="8" name="TextBox 7"/>
              <p:cNvSpPr txBox="1">
                <a:spLocks noRot="1" noChangeAspect="1" noMove="1" noResize="1" noEditPoints="1" noAdjustHandles="1" noChangeArrowheads="1" noChangeShapeType="1" noTextEdit="1"/>
              </p:cNvSpPr>
              <p:nvPr/>
            </p:nvSpPr>
            <p:spPr>
              <a:xfrm>
                <a:off x="757888" y="2450068"/>
                <a:ext cx="1520481" cy="369332"/>
              </a:xfrm>
              <a:prstGeom prst="rect">
                <a:avLst/>
              </a:prstGeom>
              <a:blipFill rotWithShape="1">
                <a:blip r:embed="rId7"/>
                <a:stretch>
                  <a:fillRect l="-3200"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36028" y="2297668"/>
                <a:ext cx="1645772" cy="369332"/>
              </a:xfrm>
              <a:prstGeom prst="rect">
                <a:avLst/>
              </a:prstGeom>
              <a:noFill/>
            </p:spPr>
            <p:txBody>
              <a:bodyPr wrap="none" rtlCol="0">
                <a:spAutoFit/>
              </a:bodyPr>
              <a:lstStyle/>
              <a:p>
                <a:r>
                  <a:rPr lang="en-US" dirty="0"/>
                  <a:t>Kernel/Filter </a:t>
                </a:r>
                <a14:m>
                  <m:oMath xmlns:m="http://schemas.openxmlformats.org/officeDocument/2006/math">
                    <m:sSub>
                      <m:sSubPr>
                        <m:ctrlPr>
                          <a:rPr lang="en-US" i="1" dirty="0">
                            <a:latin typeface="Cambria Math" panose="02040503050406030204" pitchFamily="18" charset="0"/>
                          </a:rPr>
                        </m:ctrlPr>
                      </m:sSubPr>
                      <m:e>
                        <m:r>
                          <a:rPr lang="en-US" b="1" dirty="0">
                            <a:latin typeface="Cambria Math"/>
                          </a:rPr>
                          <m:t>𝐝</m:t>
                        </m:r>
                      </m:e>
                      <m:sub>
                        <m:r>
                          <a:rPr lang="en-US" i="1" dirty="0">
                            <a:latin typeface="Cambria Math"/>
                          </a:rPr>
                          <m:t>1</m:t>
                        </m:r>
                      </m:sub>
                    </m:sSub>
                  </m:oMath>
                </a14:m>
                <a:endParaRPr lang="en-US" b="1" dirty="0"/>
              </a:p>
            </p:txBody>
          </p:sp>
        </mc:Choice>
        <mc:Fallback xmlns="">
          <p:sp>
            <p:nvSpPr>
              <p:cNvPr id="17" name="TextBox 16"/>
              <p:cNvSpPr txBox="1">
                <a:spLocks noRot="1" noChangeAspect="1" noMove="1" noResize="1" noEditPoints="1" noAdjustHandles="1" noChangeArrowheads="1" noChangeShapeType="1" noTextEdit="1"/>
              </p:cNvSpPr>
              <p:nvPr/>
            </p:nvSpPr>
            <p:spPr>
              <a:xfrm>
                <a:off x="3612028" y="2297668"/>
                <a:ext cx="1645772" cy="369332"/>
              </a:xfrm>
              <a:prstGeom prst="rect">
                <a:avLst/>
              </a:prstGeom>
              <a:blipFill rotWithShape="1">
                <a:blip r:embed="rId8"/>
                <a:stretch>
                  <a:fillRect l="-3333"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105401" y="4964668"/>
                <a:ext cx="1667123" cy="369332"/>
              </a:xfrm>
              <a:prstGeom prst="rect">
                <a:avLst/>
              </a:prstGeom>
              <a:noFill/>
            </p:spPr>
            <p:txBody>
              <a:bodyPr wrap="none" rtlCol="0">
                <a:spAutoFit/>
              </a:bodyPr>
              <a:lstStyle/>
              <a:p>
                <a:r>
                  <a:rPr lang="en-US" dirty="0"/>
                  <a:t>Kernel/Filter </a:t>
                </a:r>
                <a14:m>
                  <m:oMath xmlns:m="http://schemas.openxmlformats.org/officeDocument/2006/math">
                    <m:sSub>
                      <m:sSubPr>
                        <m:ctrlPr>
                          <a:rPr lang="en-US" i="1" dirty="0">
                            <a:latin typeface="Cambria Math" panose="02040503050406030204" pitchFamily="18" charset="0"/>
                          </a:rPr>
                        </m:ctrlPr>
                      </m:sSubPr>
                      <m:e>
                        <m:r>
                          <a:rPr lang="en-US" b="1" dirty="0">
                            <a:latin typeface="Cambria Math"/>
                          </a:rPr>
                          <m:t>𝐝</m:t>
                        </m:r>
                      </m:e>
                      <m:sub>
                        <m:r>
                          <a:rPr lang="en-US" i="1" dirty="0">
                            <a:latin typeface="Cambria Math"/>
                          </a:rPr>
                          <m:t>2</m:t>
                        </m:r>
                      </m:sub>
                    </m:sSub>
                  </m:oMath>
                </a14:m>
                <a:endParaRPr lang="en-US" b="1" dirty="0"/>
              </a:p>
            </p:txBody>
          </p:sp>
        </mc:Choice>
        <mc:Fallback xmlns="">
          <p:sp>
            <p:nvSpPr>
              <p:cNvPr id="18" name="TextBox 17"/>
              <p:cNvSpPr txBox="1">
                <a:spLocks noRot="1" noChangeAspect="1" noMove="1" noResize="1" noEditPoints="1" noAdjustHandles="1" noChangeArrowheads="1" noChangeShapeType="1" noTextEdit="1"/>
              </p:cNvSpPr>
              <p:nvPr/>
            </p:nvSpPr>
            <p:spPr>
              <a:xfrm>
                <a:off x="3581400" y="4964668"/>
                <a:ext cx="1667123" cy="369332"/>
              </a:xfrm>
              <a:prstGeom prst="rect">
                <a:avLst/>
              </a:prstGeom>
              <a:blipFill rotWithShape="1">
                <a:blip r:embed="rId9"/>
                <a:stretch>
                  <a:fillRect l="-3297"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086600" y="1253136"/>
                <a:ext cx="2697854" cy="369332"/>
              </a:xfrm>
              <a:prstGeom prst="rect">
                <a:avLst/>
              </a:prstGeom>
              <a:noFill/>
            </p:spPr>
            <p:txBody>
              <a:bodyPr wrap="none" rtlCol="0">
                <a:spAutoFit/>
              </a:bodyPr>
              <a:lstStyle/>
              <a:p>
                <a:r>
                  <a:rPr lang="en-US" dirty="0"/>
                  <a:t>Response/Feature Map  </a:t>
                </a:r>
                <a14:m>
                  <m:oMath xmlns:m="http://schemas.openxmlformats.org/officeDocument/2006/math">
                    <m:sSub>
                      <m:sSubPr>
                        <m:ctrlPr>
                          <a:rPr lang="en-US" i="1" dirty="0">
                            <a:latin typeface="Cambria Math" panose="02040503050406030204" pitchFamily="18" charset="0"/>
                          </a:rPr>
                        </m:ctrlPr>
                      </m:sSubPr>
                      <m:e>
                        <m:r>
                          <a:rPr lang="en-US" b="1" dirty="0">
                            <a:latin typeface="Cambria Math"/>
                          </a:rPr>
                          <m:t>𝐳</m:t>
                        </m:r>
                      </m:e>
                      <m:sub>
                        <m:r>
                          <a:rPr lang="en-US" i="1" dirty="0">
                            <a:latin typeface="Cambria Math"/>
                          </a:rPr>
                          <m:t>1</m:t>
                        </m:r>
                      </m:sub>
                    </m:sSub>
                  </m:oMath>
                </a14:m>
                <a:endParaRPr lang="en-US" b="1" dirty="0"/>
              </a:p>
            </p:txBody>
          </p:sp>
        </mc:Choice>
        <mc:Fallback xmlns="">
          <p:sp>
            <p:nvSpPr>
              <p:cNvPr id="19" name="TextBox 18"/>
              <p:cNvSpPr txBox="1">
                <a:spLocks noRot="1" noChangeAspect="1" noMove="1" noResize="1" noEditPoints="1" noAdjustHandles="1" noChangeArrowheads="1" noChangeShapeType="1" noTextEdit="1"/>
              </p:cNvSpPr>
              <p:nvPr/>
            </p:nvSpPr>
            <p:spPr>
              <a:xfrm>
                <a:off x="5562600" y="1253136"/>
                <a:ext cx="2697854" cy="369332"/>
              </a:xfrm>
              <a:prstGeom prst="rect">
                <a:avLst/>
              </a:prstGeom>
              <a:blipFill rotWithShape="1">
                <a:blip r:embed="rId10"/>
                <a:stretch>
                  <a:fillRect l="-2036" t="-8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7077958" y="3982403"/>
                <a:ext cx="2697854" cy="369332"/>
              </a:xfrm>
              <a:prstGeom prst="rect">
                <a:avLst/>
              </a:prstGeom>
              <a:noFill/>
            </p:spPr>
            <p:txBody>
              <a:bodyPr wrap="none" rtlCol="0">
                <a:spAutoFit/>
              </a:bodyPr>
              <a:lstStyle/>
              <a:p>
                <a:r>
                  <a:rPr lang="en-US" dirty="0"/>
                  <a:t>Response/Feature Map  </a:t>
                </a:r>
                <a14:m>
                  <m:oMath xmlns:m="http://schemas.openxmlformats.org/officeDocument/2006/math">
                    <m:sSub>
                      <m:sSubPr>
                        <m:ctrlPr>
                          <a:rPr lang="en-US" i="1" dirty="0">
                            <a:latin typeface="Cambria Math" panose="02040503050406030204" pitchFamily="18" charset="0"/>
                          </a:rPr>
                        </m:ctrlPr>
                      </m:sSubPr>
                      <m:e>
                        <m:r>
                          <a:rPr lang="en-US" b="1" dirty="0">
                            <a:latin typeface="Cambria Math"/>
                          </a:rPr>
                          <m:t>𝐳</m:t>
                        </m:r>
                      </m:e>
                      <m:sub>
                        <m:r>
                          <a:rPr lang="en-US" i="1" dirty="0">
                            <a:latin typeface="Cambria Math"/>
                          </a:rPr>
                          <m:t>2</m:t>
                        </m:r>
                      </m:sub>
                    </m:sSub>
                  </m:oMath>
                </a14:m>
                <a:endParaRPr lang="en-US" b="1" dirty="0"/>
              </a:p>
            </p:txBody>
          </p:sp>
        </mc:Choice>
        <mc:Fallback xmlns="">
          <p:sp>
            <p:nvSpPr>
              <p:cNvPr id="20" name="TextBox 19"/>
              <p:cNvSpPr txBox="1">
                <a:spLocks noRot="1" noChangeAspect="1" noMove="1" noResize="1" noEditPoints="1" noAdjustHandles="1" noChangeArrowheads="1" noChangeShapeType="1" noTextEdit="1"/>
              </p:cNvSpPr>
              <p:nvPr/>
            </p:nvSpPr>
            <p:spPr>
              <a:xfrm>
                <a:off x="5553958" y="3982403"/>
                <a:ext cx="2697854" cy="369332"/>
              </a:xfrm>
              <a:prstGeom prst="rect">
                <a:avLst/>
              </a:prstGeom>
              <a:blipFill rotWithShape="1">
                <a:blip r:embed="rId11"/>
                <a:stretch>
                  <a:fillRect l="-1806" t="-8197" b="-24590"/>
                </a:stretch>
              </a:blipFill>
            </p:spPr>
            <p:txBody>
              <a:bodyPr/>
              <a:lstStyle/>
              <a:p>
                <a:r>
                  <a:rPr lang="en-US">
                    <a:noFill/>
                  </a:rPr>
                  <a:t> </a:t>
                </a:r>
              </a:p>
            </p:txBody>
          </p:sp>
        </mc:Fallback>
      </mc:AlternateContent>
      <p:sp>
        <p:nvSpPr>
          <p:cNvPr id="9" name="Left Brace 8"/>
          <p:cNvSpPr/>
          <p:nvPr/>
        </p:nvSpPr>
        <p:spPr>
          <a:xfrm>
            <a:off x="4572000" y="1253136"/>
            <a:ext cx="304800" cy="5376264"/>
          </a:xfrm>
          <a:prstGeom prst="leftBrace">
            <a:avLst>
              <a:gd name="adj1" fmla="val 125979"/>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ectangle 22"/>
          <p:cNvSpPr/>
          <p:nvPr/>
        </p:nvSpPr>
        <p:spPr>
          <a:xfrm>
            <a:off x="1668780" y="2834048"/>
            <a:ext cx="1365729" cy="2187532"/>
          </a:xfrm>
          <a:prstGeom prst="rect">
            <a:avLst/>
          </a:prstGeom>
          <a:pattFill prst="ltVert">
            <a:fgClr>
              <a:schemeClr val="tx1">
                <a:lumMod val="85000"/>
                <a:lumOff val="1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040235" y="2841668"/>
            <a:ext cx="1365729" cy="2187532"/>
          </a:xfrm>
          <a:prstGeom prst="rect">
            <a:avLst/>
          </a:prstGeom>
          <a:pattFill prst="ltHorz">
            <a:fgClr>
              <a:schemeClr val="tx1">
                <a:lumMod val="85000"/>
                <a:lumOff val="1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802916" y="2000800"/>
            <a:ext cx="216884" cy="209000"/>
          </a:xfrm>
          <a:prstGeom prst="rect">
            <a:avLst/>
          </a:prstGeom>
          <a:pattFill prst="ltVert">
            <a:fgClr>
              <a:schemeClr val="bg2">
                <a:lumMod val="2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794634" y="4667800"/>
            <a:ext cx="216884" cy="209000"/>
          </a:xfrm>
          <a:prstGeom prst="rect">
            <a:avLst/>
          </a:prstGeom>
          <a:pattFill prst="ltHorz">
            <a:fgClr>
              <a:schemeClr val="bg2">
                <a:lumMod val="2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4118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par>
                          <p:cTn id="9" fill="hold">
                            <p:stCondLst>
                              <p:cond delay="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1+#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3077"/>
                                        </p:tgtEl>
                                        <p:attrNameLst>
                                          <p:attrName>style.visibility</p:attrName>
                                        </p:attrNameLst>
                                      </p:cBhvr>
                                      <p:to>
                                        <p:strVal val="visible"/>
                                      </p:to>
                                    </p:set>
                                    <p:anim calcmode="lin" valueType="num">
                                      <p:cBhvr additive="base">
                                        <p:cTn id="20" dur="500" fill="hold"/>
                                        <p:tgtEl>
                                          <p:spTgt spid="3077"/>
                                        </p:tgtEl>
                                        <p:attrNameLst>
                                          <p:attrName>ppt_x</p:attrName>
                                        </p:attrNameLst>
                                      </p:cBhvr>
                                      <p:tavLst>
                                        <p:tav tm="0">
                                          <p:val>
                                            <p:strVal val="1+#ppt_w/2"/>
                                          </p:val>
                                        </p:tav>
                                        <p:tav tm="100000">
                                          <p:val>
                                            <p:strVal val="#ppt_x"/>
                                          </p:val>
                                        </p:tav>
                                      </p:tavLst>
                                    </p:anim>
                                    <p:anim calcmode="lin" valueType="num">
                                      <p:cBhvr additive="base">
                                        <p:cTn id="21" dur="500" fill="hold"/>
                                        <p:tgtEl>
                                          <p:spTgt spid="3077"/>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1+#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fill="hold"/>
                                        <p:tgtEl>
                                          <p:spTgt spid="26"/>
                                        </p:tgtEl>
                                        <p:attrNameLst>
                                          <p:attrName>ppt_x</p:attrName>
                                        </p:attrNameLst>
                                      </p:cBhvr>
                                      <p:tavLst>
                                        <p:tav tm="0">
                                          <p:val>
                                            <p:strVal val="1+#ppt_w/2"/>
                                          </p:val>
                                        </p:tav>
                                        <p:tav tm="100000">
                                          <p:val>
                                            <p:strVal val="#ppt_x"/>
                                          </p:val>
                                        </p:tav>
                                      </p:tavLst>
                                    </p:anim>
                                    <p:anim calcmode="lin" valueType="num">
                                      <p:cBhvr additive="base">
                                        <p:cTn id="29"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8" grpId="0"/>
      <p:bldP spid="19" grpId="0"/>
      <p:bldP spid="20" grpId="0"/>
      <p:bldP spid="9" grpId="0" animBg="1"/>
      <p:bldP spid="23" grpId="0" animBg="1"/>
      <p:bldP spid="24" grpId="0" animBg="1"/>
      <p:bldP spid="10" grpId="0" animBg="1"/>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5"/>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75006" y="1682731"/>
            <a:ext cx="2758637" cy="2201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41655" y="1698668"/>
            <a:ext cx="2751842" cy="2187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438401" y="1698668"/>
            <a:ext cx="201527" cy="209000"/>
          </a:xfrm>
          <a:prstGeom prst="rect">
            <a:avLst/>
          </a:prstGeom>
          <a:pattFill prst="ltVert">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502688" y="1698668"/>
            <a:ext cx="201527" cy="209000"/>
          </a:xfrm>
          <a:prstGeom prst="rect">
            <a:avLst/>
          </a:prstGeom>
          <a:pattFill prst="ltVert">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877421" y="1698668"/>
            <a:ext cx="201527" cy="209000"/>
          </a:xfrm>
          <a:prstGeom prst="rect">
            <a:avLst/>
          </a:prstGeom>
          <a:pattFill prst="ltVert">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11181" y="4399681"/>
            <a:ext cx="1282316" cy="21525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855647" y="4399680"/>
            <a:ext cx="55534" cy="2152581"/>
          </a:xfrm>
          <a:prstGeom prst="rect">
            <a:avLst/>
          </a:prstGeom>
          <a:pattFill prst="ltVert">
            <a:fgClr>
              <a:schemeClr val="tx1">
                <a:lumMod val="95000"/>
                <a:lumOff val="5000"/>
              </a:schemeClr>
            </a:fgClr>
            <a:bgClr>
              <a:schemeClr val="tx1">
                <a:lumMod val="50000"/>
                <a:lumOff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217566" y="1698668"/>
            <a:ext cx="201527" cy="209000"/>
          </a:xfrm>
          <a:prstGeom prst="rect">
            <a:avLst/>
          </a:prstGeom>
          <a:solidFill>
            <a:schemeClr val="bg1">
              <a:lumMod val="7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781800" y="4398858"/>
            <a:ext cx="1276330" cy="21525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800113" y="4398857"/>
            <a:ext cx="55534" cy="2152581"/>
          </a:xfrm>
          <a:prstGeom prst="rect">
            <a:avLst/>
          </a:prstGeom>
          <a:pattFill prst="ltVert">
            <a:fgClr>
              <a:schemeClr val="tx1">
                <a:lumMod val="75000"/>
                <a:lumOff val="25000"/>
              </a:schemeClr>
            </a:fgClr>
            <a:bgClr>
              <a:schemeClr val="bg1">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035532" y="4399683"/>
            <a:ext cx="55534" cy="2152581"/>
          </a:xfrm>
          <a:prstGeom prst="rect">
            <a:avLst/>
          </a:prstGeom>
          <a:pattFill prst="ltHorz">
            <a:fgClr>
              <a:schemeClr val="tx1">
                <a:lumMod val="85000"/>
                <a:lumOff val="15000"/>
              </a:schemeClr>
            </a:fgClr>
            <a:bgClr>
              <a:schemeClr val="tx1">
                <a:lumMod val="65000"/>
                <a:lumOff val="3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087939" y="4398857"/>
            <a:ext cx="55534" cy="2152581"/>
          </a:xfrm>
          <a:prstGeom prst="rect">
            <a:avLst/>
          </a:prstGeom>
          <a:pattFill prst="ltHorz">
            <a:fgClr>
              <a:schemeClr val="tx1">
                <a:lumMod val="85000"/>
                <a:lumOff val="15000"/>
              </a:schemeClr>
            </a:fgClr>
            <a:bgClr>
              <a:schemeClr val="bg1">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4640" y="1337268"/>
            <a:ext cx="203840" cy="20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5656" y="1337268"/>
            <a:ext cx="203840" cy="20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6" name="Rectangle 15"/>
              <p:cNvSpPr/>
              <p:nvPr/>
            </p:nvSpPr>
            <p:spPr>
              <a:xfrm>
                <a:off x="3355697" y="3974068"/>
                <a:ext cx="9112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a:latin typeface="Cambria Math"/>
                            </a:rPr>
                            <m:t>𝐝</m:t>
                          </m:r>
                        </m:e>
                        <m:sub>
                          <m:r>
                            <a:rPr lang="en-US">
                              <a:latin typeface="Cambria Math"/>
                            </a:rPr>
                            <m:t>1</m:t>
                          </m:r>
                        </m:sub>
                      </m:sSub>
                      <m:r>
                        <a:rPr lang="en-US">
                          <a:latin typeface="Cambria Math"/>
                        </a:rPr>
                        <m:t>∗</m:t>
                      </m:r>
                      <m:sSub>
                        <m:sSubPr>
                          <m:ctrlPr>
                            <a:rPr lang="en-US" i="1">
                              <a:latin typeface="Cambria Math" panose="02040503050406030204" pitchFamily="18" charset="0"/>
                            </a:rPr>
                          </m:ctrlPr>
                        </m:sSubPr>
                        <m:e>
                          <m:r>
                            <a:rPr lang="en-US" b="1">
                              <a:latin typeface="Cambria Math"/>
                            </a:rPr>
                            <m:t>𝐳</m:t>
                          </m:r>
                        </m:e>
                        <m:sub>
                          <m:r>
                            <a:rPr lang="en-US">
                              <a:latin typeface="Cambria Math"/>
                            </a:rPr>
                            <m:t>1</m:t>
                          </m:r>
                        </m:sub>
                      </m:sSub>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1831696" y="3974068"/>
                <a:ext cx="911275"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7711124" y="3974068"/>
                <a:ext cx="9219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a:latin typeface="Cambria Math"/>
                            </a:rPr>
                            <m:t>𝐝</m:t>
                          </m:r>
                        </m:e>
                        <m:sub>
                          <m:r>
                            <a:rPr lang="en-US">
                              <a:latin typeface="Cambria Math"/>
                            </a:rPr>
                            <m:t>2</m:t>
                          </m:r>
                        </m:sub>
                      </m:sSub>
                      <m:r>
                        <a:rPr lang="en-US">
                          <a:latin typeface="Cambria Math"/>
                        </a:rPr>
                        <m:t>∗</m:t>
                      </m:r>
                      <m:sSub>
                        <m:sSubPr>
                          <m:ctrlPr>
                            <a:rPr lang="en-US" i="1">
                              <a:latin typeface="Cambria Math" panose="02040503050406030204" pitchFamily="18" charset="0"/>
                            </a:rPr>
                          </m:ctrlPr>
                        </m:sSubPr>
                        <m:e>
                          <m:r>
                            <a:rPr lang="en-US" b="1">
                              <a:latin typeface="Cambria Math"/>
                            </a:rPr>
                            <m:t>𝐳</m:t>
                          </m:r>
                        </m:e>
                        <m:sub>
                          <m:r>
                            <a:rPr lang="en-US">
                              <a:latin typeface="Cambria Math"/>
                            </a:rPr>
                            <m:t>2</m:t>
                          </m:r>
                        </m:sub>
                      </m:sSub>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6187123" y="3974068"/>
                <a:ext cx="921919" cy="369332"/>
              </a:xfrm>
              <a:prstGeom prst="rect">
                <a:avLst/>
              </a:prstGeom>
              <a:blipFill rotWithShape="1">
                <a:blip r:embed="rId9"/>
                <a:stretch>
                  <a:fillRect/>
                </a:stretch>
              </a:blipFill>
            </p:spPr>
            <p:txBody>
              <a:bodyPr/>
              <a:lstStyle/>
              <a:p>
                <a:r>
                  <a:rPr lang="en-US">
                    <a:noFill/>
                  </a:rPr>
                  <a:t> </a:t>
                </a:r>
              </a:p>
            </p:txBody>
          </p:sp>
        </mc:Fallback>
      </mc:AlternateContent>
      <p:sp>
        <p:nvSpPr>
          <p:cNvPr id="31" name="Plus 30"/>
          <p:cNvSpPr/>
          <p:nvPr/>
        </p:nvSpPr>
        <p:spPr>
          <a:xfrm>
            <a:off x="5638800" y="5094146"/>
            <a:ext cx="762000" cy="762000"/>
          </a:xfrm>
          <a:prstGeom prst="mathPlus">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Title 1"/>
          <p:cNvSpPr>
            <a:spLocks noGrp="1"/>
          </p:cNvSpPr>
          <p:nvPr>
            <p:ph type="title"/>
          </p:nvPr>
        </p:nvSpPr>
        <p:spPr>
          <a:xfrm>
            <a:off x="1981200" y="152400"/>
            <a:ext cx="8229600" cy="1143000"/>
          </a:xfrm>
        </p:spPr>
        <p:txBody>
          <a:bodyPr/>
          <a:lstStyle/>
          <a:p>
            <a:r>
              <a:rPr lang="en-US" b="1" dirty="0" smtClean="0"/>
              <a:t>How to encode this image?</a:t>
            </a:r>
            <a:endParaRPr lang="en-US" b="1" dirty="0"/>
          </a:p>
        </p:txBody>
      </p:sp>
      <mc:AlternateContent xmlns:mc="http://schemas.openxmlformats.org/markup-compatibility/2006" xmlns:a14="http://schemas.microsoft.com/office/drawing/2010/main">
        <mc:Choice Requires="a14">
          <p:sp>
            <p:nvSpPr>
              <p:cNvPr id="33" name="Rectangle 32"/>
              <p:cNvSpPr/>
              <p:nvPr/>
            </p:nvSpPr>
            <p:spPr>
              <a:xfrm>
                <a:off x="3276600" y="1257102"/>
                <a:ext cx="480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a:latin typeface="Cambria Math"/>
                            </a:rPr>
                            <m:t>𝐝</m:t>
                          </m:r>
                        </m:e>
                        <m:sub>
                          <m:r>
                            <a:rPr lang="en-US">
                              <a:latin typeface="Cambria Math"/>
                            </a:rPr>
                            <m:t>1</m:t>
                          </m:r>
                        </m:sub>
                      </m:sSub>
                    </m:oMath>
                  </m:oMathPara>
                </a14:m>
                <a:endParaRPr lang="en-US" dirty="0"/>
              </a:p>
            </p:txBody>
          </p:sp>
        </mc:Choice>
        <mc:Fallback xmlns="">
          <p:sp>
            <p:nvSpPr>
              <p:cNvPr id="33" name="Rectangle 32"/>
              <p:cNvSpPr>
                <a:spLocks noRot="1" noChangeAspect="1" noMove="1" noResize="1" noEditPoints="1" noAdjustHandles="1" noChangeArrowheads="1" noChangeShapeType="1" noTextEdit="1"/>
              </p:cNvSpPr>
              <p:nvPr/>
            </p:nvSpPr>
            <p:spPr>
              <a:xfrm>
                <a:off x="1752600" y="1257102"/>
                <a:ext cx="480644" cy="36933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1962195" y="1706507"/>
                <a:ext cx="4533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a:latin typeface="Cambria Math"/>
                            </a:rPr>
                            <m:t>𝐳</m:t>
                          </m:r>
                        </m:e>
                        <m:sub>
                          <m:r>
                            <a:rPr lang="en-US">
                              <a:latin typeface="Cambria Math"/>
                            </a:rPr>
                            <m:t>1</m:t>
                          </m:r>
                        </m:sub>
                      </m:sSub>
                    </m:oMath>
                  </m:oMathPara>
                </a14:m>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438194" y="1706507"/>
                <a:ext cx="453393" cy="36933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7620001" y="1257102"/>
                <a:ext cx="4859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a:latin typeface="Cambria Math"/>
                            </a:rPr>
                            <m:t>𝐝</m:t>
                          </m:r>
                        </m:e>
                        <m:sub>
                          <m:r>
                            <a:rPr lang="en-US">
                              <a:latin typeface="Cambria Math"/>
                            </a:rPr>
                            <m:t>2</m:t>
                          </m:r>
                        </m:sub>
                      </m:sSub>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6096000" y="1257102"/>
                <a:ext cx="485967" cy="369332"/>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6307576" y="1723002"/>
                <a:ext cx="4587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a:latin typeface="Cambria Math"/>
                            </a:rPr>
                            <m:t>𝐳</m:t>
                          </m:r>
                        </m:e>
                        <m:sub>
                          <m:r>
                            <a:rPr lang="en-US">
                              <a:latin typeface="Cambria Math"/>
                            </a:rPr>
                            <m:t>2</m:t>
                          </m:r>
                        </m:sub>
                      </m:sSub>
                    </m:oMath>
                  </m:oMathPara>
                </a14:m>
                <a:endParaRPr lang="en-US" dirty="0"/>
              </a:p>
            </p:txBody>
          </p:sp>
        </mc:Choice>
        <mc:Fallback xmlns="">
          <p:sp>
            <p:nvSpPr>
              <p:cNvPr id="39" name="Rectangle 38"/>
              <p:cNvSpPr>
                <a:spLocks noRot="1" noChangeAspect="1" noMove="1" noResize="1" noEditPoints="1" noAdjustHandles="1" noChangeArrowheads="1" noChangeShapeType="1" noTextEdit="1"/>
              </p:cNvSpPr>
              <p:nvPr/>
            </p:nvSpPr>
            <p:spPr>
              <a:xfrm>
                <a:off x="4783575" y="1723002"/>
                <a:ext cx="458715" cy="369332"/>
              </a:xfrm>
              <a:prstGeom prst="rect">
                <a:avLst/>
              </a:prstGeom>
              <a:blipFill rotWithShape="1">
                <a:blip r:embed="rId13"/>
                <a:stretch>
                  <a:fillRect/>
                </a:stretch>
              </a:blipFill>
            </p:spPr>
            <p:txBody>
              <a:bodyPr/>
              <a:lstStyle/>
              <a:p>
                <a:r>
                  <a:rPr lang="en-US">
                    <a:noFill/>
                  </a:rPr>
                  <a:t> </a:t>
                </a:r>
              </a:p>
            </p:txBody>
          </p:sp>
        </mc:Fallback>
      </mc:AlternateContent>
      <p:sp>
        <p:nvSpPr>
          <p:cNvPr id="40" name="Rectangle 39"/>
          <p:cNvSpPr/>
          <p:nvPr/>
        </p:nvSpPr>
        <p:spPr>
          <a:xfrm>
            <a:off x="3717970" y="1337268"/>
            <a:ext cx="201527" cy="209000"/>
          </a:xfrm>
          <a:prstGeom prst="rect">
            <a:avLst/>
          </a:prstGeom>
          <a:pattFill prst="ltVert">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441655" y="4400551"/>
            <a:ext cx="1358458" cy="2152581"/>
          </a:xfrm>
          <a:prstGeom prst="rect">
            <a:avLst/>
          </a:prstGeom>
          <a:pattFill prst="ltVert">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143508" y="4394175"/>
            <a:ext cx="1365729" cy="2157263"/>
          </a:xfrm>
          <a:prstGeom prst="rect">
            <a:avLst/>
          </a:prstGeom>
          <a:pattFill prst="ltHorz">
            <a:fgClr>
              <a:schemeClr val="tx1">
                <a:lumMod val="85000"/>
                <a:lumOff val="1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570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2" nodeType="clickEffect">
                                  <p:stCondLst>
                                    <p:cond delay="0"/>
                                  </p:stCondLst>
                                  <p:childTnLst>
                                    <p:animMotion origin="layout" path="M -3.33333E-6 -4.07407E-6 C 0.00417 0.00024 0.01025 -4.07407E-6 0.01441 -4.07407E-6 L 0.04115 -4.07407E-6 " pathEditMode="relative" rAng="0" ptsTypes="fFf">
                                      <p:cBhvr>
                                        <p:cTn id="16" dur="750" fill="hold"/>
                                        <p:tgtEl>
                                          <p:spTgt spid="7"/>
                                        </p:tgtEl>
                                        <p:attrNameLst>
                                          <p:attrName>ppt_x</p:attrName>
                                          <p:attrName>ppt_y</p:attrName>
                                        </p:attrNameLst>
                                      </p:cBhvr>
                                      <p:rCtr x="2049" y="0"/>
                                    </p:animMotion>
                                  </p:childTnLst>
                                </p:cTn>
                              </p:par>
                              <p:par>
                                <p:cTn id="17" presetID="1" presetClass="exit" presetSubtype="0" fill="hold" grpId="0" nodeType="withEffect">
                                  <p:stCondLst>
                                    <p:cond delay="25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grpId="1" nodeType="clickEffect">
                                  <p:stCondLst>
                                    <p:cond delay="0"/>
                                  </p:stCondLst>
                                  <p:childTnLst>
                                    <p:animMotion origin="layout" path="M 0.00069 -4.07407E-6 C 0.01163 0.00024 0.02291 0.00093 0.03385 0.00162 C 0.0585 0.00139 0.08263 0.00301 0.10711 0.00139 C 0.11423 0.00047 0.12118 0.00024 0.12829 -4.07407E-6 C 0.14566 0.00047 0.16284 0.00209 0.18038 0.00278 C 0.19062 0.00533 0.20191 0.00463 0.21232 0.00533 C 0.21458 0.00602 0.21736 0.00625 0.21927 0.00811 C 0.21979 0.00857 0.22083 0.00996 0.22118 0.01112 C 0.22152 0.01204 0.22187 0.01389 0.22187 0.01412 C 0.21979 0.01482 0.21822 0.01644 0.21614 0.0169 C 0.21024 0.02315 0.20034 0.02246 0.1934 0.02315 C 0.17309 0.02292 0.15277 0.02269 0.13246 0.02176 C 0.08854 0.02199 0.04566 0.02362 0.00208 0.025 C -0.00261 0.02524 -0.00712 0.02616 -0.01164 0.02662 C -0.01476 0.02755 -0.01789 0.02824 -0.02084 0.02987 C -0.02136 0.0301 -0.02171 0.0301 -0.02223 0.03033 C -0.02275 0.03056 -0.02309 0.03102 -0.02362 0.03149 C -0.02431 0.03195 -0.0257 0.03241 -0.0257 0.03264 C -0.02726 0.03449 -0.02848 0.03588 -0.02917 0.03912 C -0.02865 0.04561 -0.02622 0.05 -0.02153 0.05116 C -0.01407 0.05625 -0.00643 0.05695 0.00173 0.05764 C 0.00937 0.05857 0.02482 0.05903 0.02482 0.05926 C 0.05868 0.06297 0.09531 0.06065 0.12795 0.06088 C 0.13663 0.06158 0.14513 0.06274 0.15399 0.06343 C 0.15798 0.06436 0.1618 0.06482 0.16597 0.06528 C 0.17257 0.06737 0.17951 0.06875 0.18628 0.06968 C 0.18854 0.07037 0.19045 0.07153 0.1927 0.07246 C 0.19704 0.07871 0.18732 0.08496 0.1842 0.08658 C 0.17031 0.09422 0.15434 0.09607 0.13958 0.09676 C 0.12378 0.09838 0.10833 0.09977 0.09236 0.10024 C 0.06441 0.09977 0.03663 0.09931 0.00868 0.09977 C 0.00607 0.10024 0.00382 0.10093 0.00138 0.10162 C 0.00017 0.10186 -0.00087 0.10232 -0.00209 0.10255 C -0.00261 0.10278 -0.004 0.10301 -0.004 0.10324 C -0.00608 0.1051 -0.00851 0.10533 -0.01059 0.10695 C -0.01459 0.11019 -0.01632 0.11459 -0.0191 0.11991 C -0.02153 0.1338 -0.01164 0.1338 -0.00434 0.13704 C 0.01267 0.14399 0.03159 0.14514 0.04913 0.14561 C 0.05555 0.14584 0.0618 0.14584 0.06822 0.1463 C 0.09218 0.14792 0.11614 0.14792 0.1401 0.14815 C 0.14913 0.14885 0.15798 0.15 0.16701 0.15047 C 0.17361 0.15162 0.17986 0.15324 0.18628 0.15487 C 0.18871 0.15718 0.18784 0.15579 0.18906 0.15834 C 0.18871 0.16135 0.18906 0.1632 0.18697 0.16412 C 0.16354 0.18843 0.13402 0.18704 0.10572 0.18843 C 0.07447 0.1882 0.04322 0.18658 0.01197 0.18588 C -0.00868 0.18403 -0.02969 0.18519 -0.05035 0.18542 C -0.05851 0.18936 -0.03889 0.19908 -0.03872 0.19908 C -0.02414 0.20463 -0.00955 0.20672 0.00555 0.20764 C 0.01892 0.21042 0.03246 0.21019 0.046 0.21065 C 0.05972 0.21204 0.07343 0.21227 0.08715 0.2125 C 0.10989 0.21389 0.13229 0.21343 0.15503 0.21505 C 0.16753 0.21574 0.19236 0.21644 0.19236 0.21667 C 0.20069 0.21713 0.20902 0.21806 0.21718 0.21875 C 0.221 0.21991 0.22482 0.22037 0.22847 0.22084 C 0.22968 0.22107 0.23229 0.22223 0.23229 0.22246 C 0.23402 0.2257 0.221 0.23588 0.21857 0.23727 C 0.20225 0.24862 0.18316 0.25533 0.16493 0.25672 C 0.14322 0.25649 0.12343 0.25625 0.10225 0.25417 C 0.09322 0.25255 0.0842 0.25186 0.07517 0.25139 C 0.04097 0.25162 0.00833 0.25116 -0.02535 0.25463 C -0.02691 0.2551 -0.02987 0.25625 -0.02987 0.25649 C -0.03056 0.25741 -0.03143 0.26042 -0.03143 0.26065 C -0.03125 0.26528 -0.03108 0.27014 -0.02987 0.275 C -0.02674 0.28982 -0.00886 0.29167 4.44444E-6 0.2926 C 0.07257 0.29213 0.15833 0.28843 0.2309 0.28843 " pathEditMode="relative" rAng="0" ptsTypes="ffffffffffffffffffffffffffffffffffffffffffffffffffffffffffffffffff">
                                      <p:cBhvr>
                                        <p:cTn id="24" dur="2000" fill="hold"/>
                                        <p:tgtEl>
                                          <p:spTgt spid="8"/>
                                        </p:tgtEl>
                                        <p:attrNameLst>
                                          <p:attrName>ppt_x</p:attrName>
                                          <p:attrName>ppt_y</p:attrName>
                                        </p:attrNameLst>
                                      </p:cBhvr>
                                      <p:rCtr x="8698" y="14630"/>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9"/>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childTnLst>
                                </p:cTn>
                              </p:par>
                              <p:par>
                                <p:cTn id="50" presetID="1" presetClass="entr" presetSubtype="0" fill="hold" grpId="0" nodeType="withEffect">
                                  <p:stCondLst>
                                    <p:cond delay="250"/>
                                  </p:stCondLst>
                                  <p:childTnLst>
                                    <p:set>
                                      <p:cBhvr>
                                        <p:cTn id="51" dur="1" fill="hold">
                                          <p:stCondLst>
                                            <p:cond delay="0"/>
                                          </p:stCondLst>
                                        </p:cTn>
                                        <p:tgtEl>
                                          <p:spTgt spid="21"/>
                                        </p:tgtEl>
                                        <p:attrNameLst>
                                          <p:attrName>style.visibility</p:attrName>
                                        </p:attrNameLst>
                                      </p:cBhvr>
                                      <p:to>
                                        <p:strVal val="visible"/>
                                      </p:to>
                                    </p:set>
                                  </p:childTnLst>
                                </p:cTn>
                              </p:par>
                              <p:par>
                                <p:cTn id="52" presetID="0" presetClass="path" presetSubtype="0" accel="50000" decel="50000" fill="hold" grpId="1" nodeType="withEffect">
                                  <p:stCondLst>
                                    <p:cond delay="250"/>
                                  </p:stCondLst>
                                  <p:childTnLst>
                                    <p:animMotion origin="layout" path="M -0.0474 -0.00162 C -0.03646 -0.00139 0.02291 0.00093 0.03385 0.00162 C 0.0585 0.00139 0.08264 0.00301 0.10712 0.00139 C 0.11423 0.00047 0.12118 0.00023 0.1283 -2.96296E-6 C 0.14566 0.00047 0.16284 0.00209 0.18038 0.00278 C 0.19062 0.00533 0.20191 0.00463 0.21232 0.00533 C 0.21458 0.00602 0.21736 0.00625 0.21927 0.0081 C 0.21979 0.00857 0.22083 0.00996 0.22118 0.01111 C 0.22152 0.01204 0.22187 0.01389 0.22187 0.01412 C 0.21979 0.01482 0.21823 0.01644 0.21614 0.0169 C 0.21024 0.02315 0.20034 0.02246 0.1934 0.02315 C 0.17309 0.02292 0.15277 0.02269 0.13246 0.02176 C 0.08854 0.02199 0.04566 0.02361 0.00208 0.025 C -0.00261 0.02523 -0.00712 0.02616 -0.01163 0.02662 C -0.01476 0.02755 -0.01788 0.02824 -0.02084 0.02986 C -0.02136 0.0301 -0.0217 0.0301 -0.02223 0.03033 C -0.02275 0.03056 -0.02309 0.03102 -0.02361 0.03148 C -0.02431 0.03195 -0.0257 0.03241 -0.0257 0.03264 C -0.02726 0.03449 -0.02848 0.03588 -0.02917 0.03912 C -0.02865 0.0456 -0.02622 0.05 -0.02153 0.05116 C -0.01407 0.05625 -0.00643 0.05695 0.00173 0.05764 C 0.00937 0.05857 0.02482 0.05903 0.02482 0.05926 C 0.05868 0.06297 0.09531 0.06065 0.12795 0.06088 C 0.13663 0.06158 0.14514 0.06273 0.15399 0.06343 C 0.15798 0.06435 0.1618 0.06482 0.16597 0.06528 C 0.17257 0.06736 0.17951 0.06875 0.18628 0.06968 C 0.18854 0.07037 0.19045 0.07153 0.19271 0.07246 C 0.19705 0.07871 0.18732 0.08496 0.1842 0.08658 C 0.17031 0.09422 0.15434 0.09607 0.13958 0.09676 C 0.12378 0.09838 0.10833 0.09977 0.09236 0.10023 C 0.06441 0.09977 0.03663 0.09931 0.00868 0.09977 C 0.00607 0.10023 0.00382 0.10093 0.00139 0.10162 C 0.00017 0.10185 -0.00087 0.10232 -0.00209 0.10255 C -0.00261 0.10278 -0.004 0.10301 -0.004 0.10324 C -0.00608 0.1051 -0.00851 0.10533 -0.01059 0.10695 C -0.01459 0.11019 -0.01632 0.11459 -0.0191 0.11991 C -0.02153 0.1338 -0.01163 0.1338 -0.00434 0.13704 C 0.01267 0.14398 0.03159 0.14514 0.04913 0.1456 C 0.05555 0.14584 0.0618 0.14584 0.06823 0.1463 C 0.09218 0.14792 0.11614 0.14792 0.1401 0.14815 C 0.14913 0.14885 0.15798 0.15 0.16701 0.15047 C 0.17361 0.15162 0.17986 0.15324 0.18628 0.15486 C 0.18871 0.15718 0.18784 0.15579 0.18906 0.15834 C 0.18871 0.16135 0.18906 0.1632 0.18698 0.16412 C 0.16354 0.18843 0.13402 0.18704 0.10573 0.18843 C 0.07448 0.1882 0.04323 0.18658 0.01198 0.18588 C -0.00868 0.18403 -0.02969 0.18519 -0.05035 0.18542 C -0.05851 0.18935 -0.03889 0.19908 -0.03872 0.19908 C -0.02413 0.20463 -0.00955 0.20672 0.00555 0.20764 C 0.01892 0.21042 0.03246 0.21019 0.046 0.21065 C 0.05972 0.21204 0.07343 0.21227 0.08715 0.2125 C 0.10989 0.21389 0.13229 0.21343 0.15503 0.21505 C 0.16753 0.21574 0.19236 0.21644 0.19236 0.21667 C 0.20069 0.21713 0.20902 0.21806 0.21718 0.21875 C 0.221 0.21991 0.22482 0.22037 0.22847 0.22084 C 0.22968 0.22107 0.23229 0.22223 0.23229 0.22246 C 0.23402 0.2257 0.221 0.23588 0.21857 0.23727 C 0.20225 0.24861 0.18316 0.25533 0.16493 0.25672 C 0.14323 0.25648 0.12343 0.25625 0.10225 0.25417 C 0.09323 0.25255 0.0842 0.25185 0.07517 0.25139 C 0.04097 0.25162 0.00833 0.25116 -0.02535 0.25463 C -0.02691 0.2551 -0.02986 0.25625 -0.02986 0.25648 C -0.03056 0.25741 -0.03143 0.26042 -0.03143 0.26065 C -0.03125 0.26528 -0.03108 0.27014 -0.02986 0.275 C -0.02674 0.28982 -0.00886 0.29167 3.05556E-6 0.2926 C 0.07257 0.29213 0.15833 0.28843 0.2309 0.28843 " pathEditMode="relative" rAng="0" ptsTypes="ffffffffffffffffffffffffffffffffffffffffffffffffffffffffffffffffff">
                                      <p:cBhvr>
                                        <p:cTn id="53" dur="2000" fill="hold"/>
                                        <p:tgtEl>
                                          <p:spTgt spid="21"/>
                                        </p:tgtEl>
                                        <p:attrNameLst>
                                          <p:attrName>ppt_x</p:attrName>
                                          <p:attrName>ppt_y</p:attrName>
                                        </p:attrNameLst>
                                      </p:cBhvr>
                                      <p:rCtr x="13507" y="14699"/>
                                    </p:animMotion>
                                  </p:childTnLst>
                                </p:cTn>
                              </p:par>
                            </p:childTnLst>
                          </p:cTn>
                        </p:par>
                        <p:par>
                          <p:cTn id="54" fill="hold">
                            <p:stCondLst>
                              <p:cond delay="2250"/>
                            </p:stCondLst>
                            <p:childTnLst>
                              <p:par>
                                <p:cTn id="55" presetID="1" presetClass="entr" presetSubtype="0"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8" grpId="0" animBg="1"/>
      <p:bldP spid="8" grpId="1" animBg="1"/>
      <p:bldP spid="11" grpId="0" animBg="1"/>
      <p:bldP spid="15" grpId="0" animBg="1"/>
      <p:bldP spid="21" grpId="0" animBg="1"/>
      <p:bldP spid="21" grpId="1" animBg="1"/>
      <p:bldP spid="23" grpId="0" animBg="1"/>
      <p:bldP spid="25" grpId="0" animBg="1"/>
      <p:bldP spid="26" grpId="0" animBg="1"/>
      <p:bldP spid="27" grpId="0" animBg="1"/>
      <p:bldP spid="16" grpId="0"/>
      <p:bldP spid="17" grpId="0"/>
      <p:bldP spid="31" grpId="0" animBg="1"/>
      <p:bldP spid="38" grpId="0"/>
      <p:bldP spid="39" grpId="0"/>
      <p:bldP spid="43" grpId="0" animBg="1"/>
      <p:bldP spid="3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7830099" y="2512219"/>
            <a:ext cx="1685285" cy="1370478"/>
            <a:chOff x="144779" y="2834048"/>
            <a:chExt cx="2737184" cy="2195152"/>
          </a:xfrm>
        </p:grpSpPr>
        <p:sp>
          <p:nvSpPr>
            <p:cNvPr id="32" name="Rectangle 31"/>
            <p:cNvSpPr/>
            <p:nvPr/>
          </p:nvSpPr>
          <p:spPr>
            <a:xfrm>
              <a:off x="144779" y="2834048"/>
              <a:ext cx="1365729" cy="2187532"/>
            </a:xfrm>
            <a:prstGeom prst="rect">
              <a:avLst/>
            </a:prstGeom>
            <a:pattFill prst="ltVert">
              <a:fgClr>
                <a:schemeClr val="tx1">
                  <a:lumMod val="85000"/>
                  <a:lumOff val="1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516234" y="2841668"/>
              <a:ext cx="1365729" cy="2187532"/>
            </a:xfrm>
            <a:prstGeom prst="rect">
              <a:avLst/>
            </a:prstGeom>
            <a:pattFill prst="ltHorz">
              <a:fgClr>
                <a:schemeClr val="tx1">
                  <a:lumMod val="85000"/>
                  <a:lumOff val="1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981200" y="152400"/>
            <a:ext cx="8229600" cy="1143000"/>
          </a:xfrm>
        </p:spPr>
        <p:txBody>
          <a:bodyPr>
            <a:normAutofit/>
          </a:bodyPr>
          <a:lstStyle/>
          <a:p>
            <a:r>
              <a:rPr lang="en-US" b="1" dirty="0" smtClean="0"/>
              <a:t>Convolutional Based Representation</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524001"/>
                <a:ext cx="8229600" cy="472440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a:rPr>
                        <m:t>x</m:t>
                      </m:r>
                      <m:r>
                        <a:rPr lang="en-US" b="0" i="0" smtClean="0">
                          <a:latin typeface="Cambria Math"/>
                        </a:rPr>
                        <m:t>=</m:t>
                      </m:r>
                      <m:sSub>
                        <m:sSubPr>
                          <m:ctrlPr>
                            <a:rPr lang="en-US" i="1" smtClean="0">
                              <a:latin typeface="Cambria Math" panose="02040503050406030204" pitchFamily="18" charset="0"/>
                            </a:rPr>
                          </m:ctrlPr>
                        </m:sSubPr>
                        <m:e>
                          <m:r>
                            <m:rPr>
                              <m:sty m:val="p"/>
                            </m:rPr>
                            <a:rPr lang="en-US" b="0" i="0" smtClean="0">
                              <a:latin typeface="Cambria Math"/>
                            </a:rPr>
                            <m:t>d</m:t>
                          </m:r>
                        </m:e>
                        <m:sub>
                          <m:r>
                            <a:rPr lang="en-US" b="0" i="0" smtClean="0">
                              <a:latin typeface="Cambria Math"/>
                            </a:rPr>
                            <m:t>1</m:t>
                          </m:r>
                        </m:sub>
                      </m:sSub>
                      <m:r>
                        <a:rPr lang="en-US" b="0" i="0" smtClean="0">
                          <a:latin typeface="Cambria Math"/>
                        </a:rPr>
                        <m:t>∗</m:t>
                      </m:r>
                      <m:sSub>
                        <m:sSubPr>
                          <m:ctrlPr>
                            <a:rPr lang="en-US" b="0" i="1" smtClean="0">
                              <a:latin typeface="Cambria Math" panose="02040503050406030204" pitchFamily="18" charset="0"/>
                            </a:rPr>
                          </m:ctrlPr>
                        </m:sSubPr>
                        <m:e>
                          <m:r>
                            <m:rPr>
                              <m:sty m:val="p"/>
                            </m:rPr>
                            <a:rPr lang="en-US" b="0" i="0" smtClean="0">
                              <a:latin typeface="Cambria Math"/>
                            </a:rPr>
                            <m:t>z</m:t>
                          </m:r>
                        </m:e>
                        <m:sub>
                          <m:r>
                            <a:rPr lang="en-US" b="0" i="0" smtClean="0">
                              <a:latin typeface="Cambria Math"/>
                            </a:rPr>
                            <m:t>1</m:t>
                          </m:r>
                        </m:sub>
                      </m:sSub>
                      <m:r>
                        <a:rPr lang="en-US" b="0" i="0" smtClean="0">
                          <a:latin typeface="Cambria Math"/>
                        </a:rPr>
                        <m:t>+</m:t>
                      </m:r>
                      <m:sSub>
                        <m:sSubPr>
                          <m:ctrlPr>
                            <a:rPr lang="en-US" b="0" i="1" smtClean="0">
                              <a:latin typeface="Cambria Math" panose="02040503050406030204" pitchFamily="18" charset="0"/>
                            </a:rPr>
                          </m:ctrlPr>
                        </m:sSubPr>
                        <m:e>
                          <m:r>
                            <m:rPr>
                              <m:sty m:val="p"/>
                            </m:rPr>
                            <a:rPr lang="en-US" b="0" i="0" smtClean="0">
                              <a:latin typeface="Cambria Math"/>
                            </a:rPr>
                            <m:t>d</m:t>
                          </m:r>
                        </m:e>
                        <m:sub>
                          <m:r>
                            <a:rPr lang="en-US" b="0" i="0" smtClean="0">
                              <a:latin typeface="Cambria Math"/>
                            </a:rPr>
                            <m:t>2</m:t>
                          </m:r>
                        </m:sub>
                      </m:sSub>
                      <m:r>
                        <a:rPr lang="en-US" b="0" i="0" smtClean="0">
                          <a:latin typeface="Cambria Math"/>
                        </a:rPr>
                        <m:t>∗</m:t>
                      </m:r>
                      <m:sSub>
                        <m:sSubPr>
                          <m:ctrlPr>
                            <a:rPr lang="en-US" b="0" i="1" smtClean="0">
                              <a:latin typeface="Cambria Math" panose="02040503050406030204" pitchFamily="18" charset="0"/>
                            </a:rPr>
                          </m:ctrlPr>
                        </m:sSubPr>
                        <m:e>
                          <m:r>
                            <m:rPr>
                              <m:sty m:val="p"/>
                            </m:rPr>
                            <a:rPr lang="en-US" b="0" i="0" smtClean="0">
                              <a:latin typeface="Cambria Math"/>
                            </a:rPr>
                            <m:t>z</m:t>
                          </m:r>
                        </m:e>
                        <m:sub>
                          <m:r>
                            <a:rPr lang="en-US" b="0" i="0" smtClean="0">
                              <a:latin typeface="Cambria Math"/>
                            </a:rPr>
                            <m:t>2</m:t>
                          </m:r>
                        </m:sub>
                      </m:sSub>
                    </m:oMath>
                  </m:oMathPara>
                </a14:m>
                <a:endParaRPr lang="en-US" b="0" dirty="0" smtClean="0">
                  <a:latin typeface="Cambria Math"/>
                </a:endParaRPr>
              </a:p>
              <a:p>
                <a:pPr marL="0" indent="0">
                  <a:buNone/>
                </a:pPr>
                <a:endParaRPr lang="en-US" dirty="0" smtClean="0">
                  <a:latin typeface="Cambria Math"/>
                </a:endParaRPr>
              </a:p>
              <a:p>
                <a:pPr marL="0" indent="0">
                  <a:buNone/>
                </a:pPr>
                <a:endParaRPr lang="en-US" dirty="0" smtClean="0">
                  <a:latin typeface="Cambria Math"/>
                </a:endParaRPr>
              </a:p>
              <a:p>
                <a:pPr marL="0" indent="0">
                  <a:buNone/>
                </a:pPr>
                <a:endParaRPr lang="en-US" dirty="0">
                  <a:latin typeface="Cambria Math"/>
                </a:endParaRPr>
              </a:p>
              <a:p>
                <a:pPr marL="0" indent="0">
                  <a:buNone/>
                </a:pPr>
                <a:endParaRPr lang="en-US" dirty="0" smtClean="0">
                  <a:latin typeface="Cambria Math"/>
                </a:endParaRPr>
              </a:p>
              <a:p>
                <a:pPr marL="0" indent="0">
                  <a:buNone/>
                </a:pPr>
                <a:r>
                  <a:rPr lang="en-US" dirty="0" smtClean="0">
                    <a:latin typeface="Cambria Math"/>
                  </a:rPr>
                  <a:t>In general,</a:t>
                </a:r>
              </a:p>
              <a:p>
                <a:pPr marL="0" indent="0">
                  <a:buNone/>
                </a:pPr>
                <a14:m>
                  <m:oMathPara xmlns:m="http://schemas.openxmlformats.org/officeDocument/2006/math">
                    <m:oMathParaPr>
                      <m:jc m:val="centerGroup"/>
                    </m:oMathParaPr>
                    <m:oMath xmlns:m="http://schemas.openxmlformats.org/officeDocument/2006/math">
                      <m:r>
                        <a:rPr lang="en-US" b="1" i="0" smtClean="0">
                          <a:latin typeface="Cambria Math"/>
                        </a:rPr>
                        <m:t>𝐱</m:t>
                      </m:r>
                      <m:r>
                        <a:rPr lang="en-US" b="0" i="1" smtClean="0">
                          <a:latin typeface="Cambria Math"/>
                        </a:rPr>
                        <m:t>=</m:t>
                      </m:r>
                      <m:nary>
                        <m:naryPr>
                          <m:chr m:val="∑"/>
                          <m:ctrlPr>
                            <a:rPr lang="en-US" b="0" i="1" smtClean="0">
                              <a:latin typeface="Cambria Math" panose="02040503050406030204" pitchFamily="18" charset="0"/>
                            </a:rPr>
                          </m:ctrlPr>
                        </m:naryPr>
                        <m:sub>
                          <m:r>
                            <m:rPr>
                              <m:brk m:alnAt="23"/>
                            </m:rPr>
                            <a:rPr lang="en-US" b="0" i="1" smtClean="0">
                              <a:latin typeface="Cambria Math"/>
                            </a:rPr>
                            <m:t>𝑘</m:t>
                          </m:r>
                          <m:r>
                            <a:rPr lang="en-US" b="0" i="1" smtClean="0">
                              <a:latin typeface="Cambria Math"/>
                            </a:rPr>
                            <m:t>=1</m:t>
                          </m:r>
                        </m:sub>
                        <m:sup>
                          <m:r>
                            <a:rPr lang="en-US" b="0" i="1" smtClean="0">
                              <a:latin typeface="Cambria Math"/>
                            </a:rPr>
                            <m:t>𝐾</m:t>
                          </m:r>
                        </m:sup>
                        <m:e>
                          <m:sSub>
                            <m:sSubPr>
                              <m:ctrlPr>
                                <a:rPr lang="en-US" b="0" i="1" smtClean="0">
                                  <a:latin typeface="Cambria Math" panose="02040503050406030204" pitchFamily="18" charset="0"/>
                                </a:rPr>
                              </m:ctrlPr>
                            </m:sSubPr>
                            <m:e>
                              <m:r>
                                <a:rPr lang="en-US" b="1" i="0" smtClean="0">
                                  <a:latin typeface="Cambria Math"/>
                                </a:rPr>
                                <m:t>𝐝</m:t>
                              </m:r>
                            </m:e>
                            <m:sub>
                              <m:r>
                                <a:rPr lang="en-US" b="0" i="1" smtClean="0">
                                  <a:latin typeface="Cambria Math"/>
                                </a:rPr>
                                <m:t>𝑘</m:t>
                              </m:r>
                            </m:sub>
                          </m:sSub>
                          <m:r>
                            <a:rPr lang="en-US" b="0" i="1" smtClean="0">
                              <a:latin typeface="Cambria Math"/>
                            </a:rPr>
                            <m:t>∗</m:t>
                          </m:r>
                          <m:sSub>
                            <m:sSubPr>
                              <m:ctrlPr>
                                <a:rPr lang="en-US" b="0" i="1" smtClean="0">
                                  <a:latin typeface="Cambria Math" panose="02040503050406030204" pitchFamily="18" charset="0"/>
                                </a:rPr>
                              </m:ctrlPr>
                            </m:sSubPr>
                            <m:e>
                              <m:r>
                                <a:rPr lang="en-US" b="1" i="0" smtClean="0">
                                  <a:latin typeface="Cambria Math"/>
                                </a:rPr>
                                <m:t>𝐳</m:t>
                              </m:r>
                            </m:e>
                            <m:sub>
                              <m:r>
                                <a:rPr lang="en-US" b="0" i="1" smtClean="0">
                                  <a:latin typeface="Cambria Math"/>
                                </a:rPr>
                                <m:t>𝑘</m:t>
                              </m:r>
                            </m:sub>
                          </m:sSub>
                        </m:e>
                      </m:nary>
                      <m:r>
                        <a:rPr lang="en-US" b="0" i="1" smtClean="0">
                          <a:latin typeface="Cambria Math"/>
                        </a:rPr>
                        <m:t> </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524001"/>
                <a:ext cx="8229600" cy="4724400"/>
              </a:xfrm>
              <a:blipFill rotWithShape="0">
                <a:blip r:embed="rId3"/>
                <a:stretch>
                  <a:fillRect l="-1481"/>
                </a:stretch>
              </a:blipFill>
            </p:spPr>
            <p:txBody>
              <a:bodyPr/>
              <a:lstStyle/>
              <a:p>
                <a:r>
                  <a:rPr lang="en-US">
                    <a:noFill/>
                  </a:rPr>
                  <a:t> </a:t>
                </a:r>
              </a:p>
            </p:txBody>
          </p:sp>
        </mc:Fallback>
      </mc:AlternateContent>
      <p:sp>
        <p:nvSpPr>
          <p:cNvPr id="15" name="Plus 14"/>
          <p:cNvSpPr/>
          <p:nvPr/>
        </p:nvSpPr>
        <p:spPr>
          <a:xfrm>
            <a:off x="4396078" y="2957268"/>
            <a:ext cx="466114" cy="485140"/>
          </a:xfrm>
          <a:prstGeom prst="mathPlus">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Equal 18"/>
          <p:cNvSpPr/>
          <p:nvPr/>
        </p:nvSpPr>
        <p:spPr>
          <a:xfrm>
            <a:off x="7010400" y="2957081"/>
            <a:ext cx="466114" cy="485140"/>
          </a:xfrm>
          <a:prstGeom prst="mathEqual">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 name="Group 3"/>
          <p:cNvGrpSpPr/>
          <p:nvPr/>
        </p:nvGrpSpPr>
        <p:grpSpPr>
          <a:xfrm>
            <a:off x="2362200" y="2515723"/>
            <a:ext cx="1685286" cy="1357917"/>
            <a:chOff x="-133105" y="2495354"/>
            <a:chExt cx="2751842" cy="2153405"/>
          </a:xfrm>
        </p:grpSpPr>
        <p:sp>
          <p:nvSpPr>
            <p:cNvPr id="24" name="Rectangle 23"/>
            <p:cNvSpPr/>
            <p:nvPr/>
          </p:nvSpPr>
          <p:spPr>
            <a:xfrm>
              <a:off x="1336421" y="2496178"/>
              <a:ext cx="1282316" cy="21525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280887" y="2496177"/>
              <a:ext cx="55534" cy="2152581"/>
            </a:xfrm>
            <a:prstGeom prst="rect">
              <a:avLst/>
            </a:prstGeom>
            <a:pattFill prst="ltVert">
              <a:fgClr>
                <a:schemeClr val="tx1">
                  <a:lumMod val="95000"/>
                  <a:lumOff val="5000"/>
                </a:schemeClr>
              </a:fgClr>
              <a:bgClr>
                <a:schemeClr val="tx1">
                  <a:lumMod val="50000"/>
                  <a:lumOff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225353" y="2495354"/>
              <a:ext cx="55534" cy="2152581"/>
            </a:xfrm>
            <a:prstGeom prst="rect">
              <a:avLst/>
            </a:prstGeom>
            <a:pattFill prst="ltVert">
              <a:fgClr>
                <a:schemeClr val="tx1">
                  <a:lumMod val="75000"/>
                  <a:lumOff val="25000"/>
                </a:schemeClr>
              </a:fgClr>
              <a:bgClr>
                <a:schemeClr val="bg1">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33105" y="2495958"/>
              <a:ext cx="1358458" cy="2152581"/>
            </a:xfrm>
            <a:prstGeom prst="rect">
              <a:avLst/>
            </a:prstGeom>
            <a:pattFill prst="ltVert">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p:cNvSpPr/>
          <p:nvPr/>
        </p:nvSpPr>
        <p:spPr>
          <a:xfrm>
            <a:off x="5181600" y="2505900"/>
            <a:ext cx="788646" cy="13856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956284" y="2506431"/>
            <a:ext cx="34315" cy="1385601"/>
          </a:xfrm>
          <a:prstGeom prst="rect">
            <a:avLst/>
          </a:prstGeom>
          <a:pattFill prst="ltHorz">
            <a:fgClr>
              <a:schemeClr val="tx1">
                <a:lumMod val="85000"/>
                <a:lumOff val="15000"/>
              </a:schemeClr>
            </a:fgClr>
            <a:bgClr>
              <a:schemeClr val="tx1">
                <a:lumMod val="65000"/>
                <a:lumOff val="3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988666" y="2505900"/>
            <a:ext cx="34315" cy="1385601"/>
          </a:xfrm>
          <a:prstGeom prst="rect">
            <a:avLst/>
          </a:prstGeom>
          <a:pattFill prst="ltHorz">
            <a:fgClr>
              <a:schemeClr val="tx1">
                <a:lumMod val="85000"/>
                <a:lumOff val="15000"/>
              </a:schemeClr>
            </a:fgClr>
            <a:bgClr>
              <a:schemeClr val="bg1">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023000" y="2502885"/>
            <a:ext cx="843886" cy="1388614"/>
          </a:xfrm>
          <a:prstGeom prst="rect">
            <a:avLst/>
          </a:prstGeom>
          <a:pattFill prst="ltHorz">
            <a:fgClr>
              <a:schemeClr val="tx1">
                <a:lumMod val="85000"/>
                <a:lumOff val="1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610600" y="2499211"/>
            <a:ext cx="102004" cy="1385601"/>
          </a:xfrm>
          <a:prstGeom prst="rect">
            <a:avLst/>
          </a:prstGeom>
          <a:pattFill prst="smGrid">
            <a:fgClr>
              <a:schemeClr val="tx1">
                <a:lumMod val="50000"/>
                <a:lumOff val="5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148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910" y="187135"/>
            <a:ext cx="8229600" cy="1143000"/>
          </a:xfrm>
        </p:spPr>
        <p:txBody>
          <a:bodyPr>
            <a:normAutofit/>
          </a:bodyPr>
          <a:lstStyle/>
          <a:p>
            <a:r>
              <a:rPr lang="en-US" b="1" dirty="0" smtClean="0"/>
              <a:t>Convolutional Coding</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05000" y="1371600"/>
                <a:ext cx="8229600" cy="2057400"/>
              </a:xfrm>
            </p:spPr>
            <p:txBody>
              <a:bodyPr/>
              <a:lstStyle/>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b="0" i="0" smtClean="0">
                                  <a:latin typeface="Cambria Math"/>
                                </a:rPr>
                                <m:t>arg</m:t>
                              </m:r>
                              <m:r>
                                <m:rPr>
                                  <m:sty m:val="p"/>
                                </m:rPr>
                                <a:rPr lang="en-US" i="0" smtClean="0">
                                  <a:latin typeface="Cambria Math"/>
                                </a:rPr>
                                <m:t>min</m:t>
                              </m:r>
                            </m:e>
                            <m:lim>
                              <m:sSub>
                                <m:sSubPr>
                                  <m:ctrlPr>
                                    <a:rPr lang="en-US" b="1" i="1" smtClean="0">
                                      <a:latin typeface="Cambria Math" panose="02040503050406030204" pitchFamily="18" charset="0"/>
                                    </a:rPr>
                                  </m:ctrlPr>
                                </m:sSubPr>
                                <m:e>
                                  <m:r>
                                    <a:rPr lang="en-US" b="1" i="0" smtClean="0">
                                      <a:latin typeface="Cambria Math"/>
                                    </a:rPr>
                                    <m:t>𝐝</m:t>
                                  </m:r>
                                </m:e>
                                <m:sub>
                                  <m:r>
                                    <a:rPr lang="en-US" b="0" i="0" smtClean="0">
                                      <a:latin typeface="Cambria Math"/>
                                    </a:rPr>
                                    <m:t>1</m:t>
                                  </m:r>
                                  <m:r>
                                    <a:rPr lang="en-US" b="1" i="0" smtClean="0">
                                      <a:latin typeface="Cambria Math"/>
                                    </a:rPr>
                                    <m:t>,…</m:t>
                                  </m:r>
                                  <m:r>
                                    <a:rPr lang="en-US" b="0" i="0" smtClean="0">
                                      <a:latin typeface="Cambria Math"/>
                                    </a:rPr>
                                    <m:t>,</m:t>
                                  </m:r>
                                  <m:r>
                                    <m:rPr>
                                      <m:sty m:val="p"/>
                                    </m:rPr>
                                    <a:rPr lang="en-US" b="0" i="0" smtClean="0">
                                      <a:latin typeface="Cambria Math"/>
                                    </a:rPr>
                                    <m:t>K</m:t>
                                  </m:r>
                                </m:sub>
                              </m:sSub>
                              <m:r>
                                <a:rPr lang="en-US" b="0" i="1" smtClean="0">
                                  <a:latin typeface="Cambria Math"/>
                                </a:rPr>
                                <m:t>,</m:t>
                              </m:r>
                              <m:sSub>
                                <m:sSubPr>
                                  <m:ctrlPr>
                                    <a:rPr lang="en-US" b="1" i="1" smtClean="0">
                                      <a:latin typeface="Cambria Math" panose="02040503050406030204" pitchFamily="18" charset="0"/>
                                    </a:rPr>
                                  </m:ctrlPr>
                                </m:sSubPr>
                                <m:e>
                                  <m:r>
                                    <a:rPr lang="en-US" b="1" i="0" smtClean="0">
                                      <a:latin typeface="Cambria Math"/>
                                    </a:rPr>
                                    <m:t>𝐳</m:t>
                                  </m:r>
                                </m:e>
                                <m:sub>
                                  <m:r>
                                    <a:rPr lang="en-US" b="0" i="0" smtClean="0">
                                      <a:latin typeface="Cambria Math"/>
                                    </a:rPr>
                                    <m:t>1</m:t>
                                  </m:r>
                                  <m:r>
                                    <a:rPr lang="en-US" b="1" i="0" smtClean="0">
                                      <a:latin typeface="Cambria Math"/>
                                    </a:rPr>
                                    <m:t>,…,</m:t>
                                  </m:r>
                                  <m:r>
                                    <a:rPr lang="en-US" b="1" i="0" smtClean="0">
                                      <a:latin typeface="Cambria Math"/>
                                    </a:rPr>
                                    <m:t>𝐊</m:t>
                                  </m:r>
                                </m:sub>
                              </m:sSub>
                            </m:lim>
                          </m:limLow>
                        </m:fName>
                        <m:e>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2</m:t>
                              </m:r>
                            </m:den>
                          </m:f>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1" i="0" smtClean="0">
                                      <a:latin typeface="Cambria Math"/>
                                    </a:rPr>
                                    <m:t>𝐱</m:t>
                                  </m:r>
                                  <m:r>
                                    <a:rPr lang="en-US" b="0" i="1" smtClean="0">
                                      <a:latin typeface="Cambria Math"/>
                                    </a:rPr>
                                    <m:t>−</m:t>
                                  </m:r>
                                  <m:nary>
                                    <m:naryPr>
                                      <m:chr m:val="∑"/>
                                      <m:ctrlPr>
                                        <a:rPr lang="en-US" b="0" i="1" smtClean="0">
                                          <a:latin typeface="Cambria Math" panose="02040503050406030204" pitchFamily="18" charset="0"/>
                                        </a:rPr>
                                      </m:ctrlPr>
                                    </m:naryPr>
                                    <m:sub>
                                      <m:r>
                                        <m:rPr>
                                          <m:brk m:alnAt="23"/>
                                        </m:rPr>
                                        <a:rPr lang="en-US" b="0" i="1" smtClean="0">
                                          <a:latin typeface="Cambria Math"/>
                                        </a:rPr>
                                        <m:t>𝑘</m:t>
                                      </m:r>
                                      <m:r>
                                        <a:rPr lang="en-US" b="0" i="1" smtClean="0">
                                          <a:latin typeface="Cambria Math"/>
                                        </a:rPr>
                                        <m:t>=1</m:t>
                                      </m:r>
                                    </m:sub>
                                    <m:sup>
                                      <m:r>
                                        <a:rPr lang="en-US" b="0" i="1" smtClean="0">
                                          <a:latin typeface="Cambria Math"/>
                                        </a:rPr>
                                        <m:t>𝐾</m:t>
                                      </m:r>
                                    </m:sup>
                                    <m:e>
                                      <m:sSub>
                                        <m:sSubPr>
                                          <m:ctrlPr>
                                            <a:rPr lang="en-US" b="0" i="1" smtClean="0">
                                              <a:latin typeface="Cambria Math" panose="02040503050406030204" pitchFamily="18" charset="0"/>
                                            </a:rPr>
                                          </m:ctrlPr>
                                        </m:sSubPr>
                                        <m:e>
                                          <m:r>
                                            <a:rPr lang="en-US" b="1" i="0" smtClean="0">
                                              <a:latin typeface="Cambria Math"/>
                                            </a:rPr>
                                            <m:t>𝐝</m:t>
                                          </m:r>
                                        </m:e>
                                        <m:sub>
                                          <m:r>
                                            <a:rPr lang="en-US" b="0" i="1" smtClean="0">
                                              <a:latin typeface="Cambria Math"/>
                                            </a:rPr>
                                            <m:t>𝑘</m:t>
                                          </m:r>
                                        </m:sub>
                                      </m:sSub>
                                      <m:r>
                                        <a:rPr lang="en-US" b="0" i="1" smtClean="0">
                                          <a:latin typeface="Cambria Math"/>
                                        </a:rPr>
                                        <m:t>∗</m:t>
                                      </m:r>
                                      <m:sSub>
                                        <m:sSubPr>
                                          <m:ctrlPr>
                                            <a:rPr lang="en-US" b="0" i="1" smtClean="0">
                                              <a:latin typeface="Cambria Math" panose="02040503050406030204" pitchFamily="18" charset="0"/>
                                            </a:rPr>
                                          </m:ctrlPr>
                                        </m:sSubPr>
                                        <m:e>
                                          <m:r>
                                            <a:rPr lang="en-US" b="1" i="0" smtClean="0">
                                              <a:latin typeface="Cambria Math"/>
                                            </a:rPr>
                                            <m:t>𝐳</m:t>
                                          </m:r>
                                        </m:e>
                                        <m:sub>
                                          <m:r>
                                            <a:rPr lang="en-US" b="0" i="1" smtClean="0">
                                              <a:latin typeface="Cambria Math"/>
                                            </a:rPr>
                                            <m:t>𝑘</m:t>
                                          </m:r>
                                        </m:sub>
                                      </m:sSub>
                                    </m:e>
                                  </m:nary>
                                </m:e>
                              </m:d>
                            </m:e>
                            <m:sub>
                              <m:r>
                                <a:rPr lang="en-US" b="0" i="1" smtClean="0">
                                  <a:latin typeface="Cambria Math"/>
                                </a:rPr>
                                <m:t>2</m:t>
                              </m:r>
                            </m:sub>
                            <m:sup>
                              <m:r>
                                <a:rPr lang="en-US" b="0" i="1" smtClean="0">
                                  <a:latin typeface="Cambria Math"/>
                                </a:rPr>
                                <m:t>2</m:t>
                              </m:r>
                            </m:sup>
                          </m:sSubSup>
                        </m:e>
                      </m:func>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371600"/>
                <a:ext cx="8229600" cy="2057400"/>
              </a:xfr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549286" y="5246132"/>
                <a:ext cx="3537315"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r>
                                <a:rPr lang="en-US" sz="2400" b="1">
                                  <a:latin typeface="Cambria Math"/>
                                </a:rPr>
                                <m:t>𝐚</m:t>
                              </m:r>
                              <m:r>
                                <a:rPr lang="en-US" sz="2400" i="1">
                                  <a:latin typeface="Cambria Math"/>
                                </a:rPr>
                                <m:t>−</m:t>
                              </m:r>
                              <m:r>
                                <a:rPr lang="en-US" sz="2400" b="1">
                                  <a:latin typeface="Cambria Math"/>
                                </a:rPr>
                                <m:t>𝐛</m:t>
                              </m:r>
                            </m:e>
                          </m:d>
                        </m:e>
                        <m:sub>
                          <m:r>
                            <a:rPr lang="en-US" sz="2400" i="1">
                              <a:latin typeface="Cambria Math"/>
                            </a:rPr>
                            <m:t>2</m:t>
                          </m:r>
                        </m:sub>
                        <m:sup>
                          <m:r>
                            <a:rPr lang="en-US" sz="2400" i="1">
                              <a:latin typeface="Cambria Math"/>
                            </a:rPr>
                            <m:t>2</m:t>
                          </m:r>
                        </m:sup>
                      </m:sSubSup>
                      <m:r>
                        <a:rPr lang="en-US" sz="2400" i="1">
                          <a:latin typeface="Cambria Math"/>
                        </a:rPr>
                        <m:t>=</m:t>
                      </m:r>
                      <m:nary>
                        <m:naryPr>
                          <m:chr m:val="∑"/>
                          <m:ctrlPr>
                            <a:rPr lang="en-US" sz="2400" i="1">
                              <a:latin typeface="Cambria Math" panose="02040503050406030204" pitchFamily="18" charset="0"/>
                            </a:rPr>
                          </m:ctrlPr>
                        </m:naryPr>
                        <m:sub>
                          <m:r>
                            <m:rPr>
                              <m:brk m:alnAt="23"/>
                            </m:rPr>
                            <a:rPr lang="en-US" sz="2400" i="1">
                              <a:latin typeface="Cambria Math"/>
                            </a:rPr>
                            <m:t>𝑖</m:t>
                          </m:r>
                          <m:r>
                            <a:rPr lang="en-US" sz="2400" i="1">
                              <a:latin typeface="Cambria Math"/>
                            </a:rPr>
                            <m:t>=1</m:t>
                          </m:r>
                        </m:sub>
                        <m:sup>
                          <m:r>
                            <a:rPr lang="en-US" sz="2400" i="1">
                              <a:latin typeface="Cambria Math"/>
                            </a:rPr>
                            <m:t>𝑛</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a:rPr>
                                        <m:t>a</m:t>
                                      </m:r>
                                    </m:e>
                                    <m:sub>
                                      <m:r>
                                        <a:rPr lang="en-US" sz="2400" i="1">
                                          <a:latin typeface="Cambria Math"/>
                                        </a:rPr>
                                        <m:t>𝑖</m:t>
                                      </m:r>
                                    </m:sub>
                                  </m:sSub>
                                  <m:r>
                                    <a:rPr lang="en-US" sz="2400" i="1">
                                      <a:latin typeface="Cambria Math"/>
                                    </a:rPr>
                                    <m:t>−</m:t>
                                  </m:r>
                                  <m:sSub>
                                    <m:sSubPr>
                                      <m:ctrlPr>
                                        <a:rPr lang="en-US" sz="2400" i="1">
                                          <a:latin typeface="Cambria Math" panose="02040503050406030204" pitchFamily="18" charset="0"/>
                                        </a:rPr>
                                      </m:ctrlPr>
                                    </m:sSubPr>
                                    <m:e>
                                      <m:r>
                                        <m:rPr>
                                          <m:sty m:val="p"/>
                                        </m:rPr>
                                        <a:rPr lang="en-US" sz="2400">
                                          <a:latin typeface="Cambria Math"/>
                                        </a:rPr>
                                        <m:t>b</m:t>
                                      </m:r>
                                    </m:e>
                                    <m:sub>
                                      <m:r>
                                        <a:rPr lang="en-US" sz="2400" i="1">
                                          <a:latin typeface="Cambria Math"/>
                                        </a:rPr>
                                        <m:t>𝑖</m:t>
                                      </m:r>
                                    </m:sub>
                                  </m:sSub>
                                </m:e>
                              </m:d>
                            </m:e>
                            <m:sup>
                              <m:r>
                                <a:rPr lang="en-US" sz="2400" i="1">
                                  <a:latin typeface="Cambria Math"/>
                                </a:rPr>
                                <m:t>2</m:t>
                              </m:r>
                            </m:sup>
                          </m:sSup>
                        </m:e>
                      </m:nary>
                    </m:oMath>
                  </m:oMathPara>
                </a14:m>
                <a:endParaRPr lang="en-US" sz="2400" b="1" dirty="0">
                  <a:latin typeface="Cambria Math"/>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025285" y="5246132"/>
                <a:ext cx="3537315" cy="1100558"/>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478497" y="3821668"/>
                <a:ext cx="1823448" cy="369332"/>
              </a:xfrm>
              <a:prstGeom prst="rect">
                <a:avLst/>
              </a:prstGeom>
              <a:noFill/>
              <a:ln>
                <a:noFill/>
              </a:ln>
            </p:spPr>
            <p:txBody>
              <a:bodyPr wrap="square" rtlCol="0">
                <a:spAutoFit/>
              </a:bodyPr>
              <a:lstStyle>
                <a:defPPr>
                  <a:defRPr lang="en-US"/>
                </a:defPPr>
                <a:lvl1pPr>
                  <a:defRPr b="1">
                    <a:solidFill>
                      <a:srgbClr val="00B0F0"/>
                    </a:solidFill>
                  </a:defRPr>
                </a:lvl1pPr>
              </a:lstStyle>
              <a:p>
                <a:r>
                  <a:rPr lang="en-US" dirty="0">
                    <a:solidFill>
                      <a:schemeClr val="tx1"/>
                    </a:solidFill>
                  </a:rPr>
                  <a:t>Data Term </a:t>
                </a:r>
                <a14:m>
                  <m:oMath xmlns:m="http://schemas.openxmlformats.org/officeDocument/2006/math">
                    <m:r>
                      <a:rPr lang="en-US">
                        <a:solidFill>
                          <a:schemeClr val="tx1"/>
                        </a:solidFill>
                        <a:latin typeface="Cambria Math"/>
                      </a:rPr>
                      <m:t>∈</m:t>
                    </m:r>
                    <m:sSup>
                      <m:sSupPr>
                        <m:ctrlPr>
                          <a:rPr lang="en-US" i="1">
                            <a:solidFill>
                              <a:schemeClr val="tx1"/>
                            </a:solidFill>
                            <a:latin typeface="Cambria Math" panose="02040503050406030204" pitchFamily="18" charset="0"/>
                          </a:rPr>
                        </m:ctrlPr>
                      </m:sSupPr>
                      <m:e>
                        <m:r>
                          <a:rPr lang="en-US">
                            <a:solidFill>
                              <a:schemeClr val="tx1"/>
                            </a:solidFill>
                            <a:latin typeface="Cambria Math"/>
                          </a:rPr>
                          <m:t>𝑅</m:t>
                        </m:r>
                      </m:e>
                      <m:sup>
                        <m:r>
                          <a:rPr lang="en-US">
                            <a:solidFill>
                              <a:schemeClr val="tx1"/>
                            </a:solidFill>
                            <a:latin typeface="Cambria Math"/>
                          </a:rPr>
                          <m:t>𝐷</m:t>
                        </m:r>
                      </m:sup>
                    </m:sSup>
                  </m:oMath>
                </a14:m>
                <a:endParaRPr lang="en-US"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54497" y="3821668"/>
                <a:ext cx="1823448" cy="369332"/>
              </a:xfrm>
              <a:prstGeom prst="rect">
                <a:avLst/>
              </a:prstGeom>
              <a:blipFill rotWithShape="1">
                <a:blip r:embed="rId4"/>
                <a:stretch>
                  <a:fillRect l="-3010" t="-8197" b="-24590"/>
                </a:stretch>
              </a:blipFill>
              <a:ln>
                <a:noFill/>
              </a:ln>
            </p:spPr>
            <p:txBody>
              <a:bodyPr/>
              <a:lstStyle/>
              <a:p>
                <a:r>
                  <a:rPr lang="en-US">
                    <a:noFill/>
                  </a:rPr>
                  <a:t> </a:t>
                </a:r>
              </a:p>
            </p:txBody>
          </p:sp>
        </mc:Fallback>
      </mc:AlternateContent>
      <p:cxnSp>
        <p:nvCxnSpPr>
          <p:cNvPr id="6" name="Straight Arrow Connector 5"/>
          <p:cNvCxnSpPr>
            <a:stCxn id="5" idx="0"/>
          </p:cNvCxnSpPr>
          <p:nvPr/>
        </p:nvCxnSpPr>
        <p:spPr>
          <a:xfrm flipV="1">
            <a:off x="3390222" y="2526268"/>
            <a:ext cx="2400979" cy="1295400"/>
          </a:xfrm>
          <a:prstGeom prst="straightConnector1">
            <a:avLst/>
          </a:prstGeom>
          <a:ln>
            <a:solidFill>
              <a:srgbClr val="FF0000"/>
            </a:solidFill>
            <a:tailEnd type="arrow"/>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11" name="Rectangle 10"/>
              <p:cNvSpPr/>
              <p:nvPr/>
            </p:nvSpPr>
            <p:spPr>
              <a:xfrm>
                <a:off x="7396012" y="5602704"/>
                <a:ext cx="11383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dirty="0">
                          <a:latin typeface="Cambria Math"/>
                        </a:rPr>
                        <m:t>𝐚</m:t>
                      </m:r>
                      <m:r>
                        <a:rPr lang="en-US" i="1" dirty="0">
                          <a:latin typeface="Cambria Math"/>
                        </a:rPr>
                        <m:t>,</m:t>
                      </m:r>
                      <m:r>
                        <a:rPr lang="en-US" b="1" dirty="0">
                          <a:latin typeface="Cambria Math"/>
                        </a:rPr>
                        <m:t>𝐛</m:t>
                      </m:r>
                      <m:r>
                        <a:rPr lang="en-US" i="1" dirty="0">
                          <a:latin typeface="Cambria Math"/>
                        </a:rPr>
                        <m:t>∈</m:t>
                      </m:r>
                      <m:sSup>
                        <m:sSupPr>
                          <m:ctrlPr>
                            <a:rPr lang="en-US" i="1" dirty="0">
                              <a:latin typeface="Cambria Math" panose="02040503050406030204" pitchFamily="18" charset="0"/>
                            </a:rPr>
                          </m:ctrlPr>
                        </m:sSupPr>
                        <m:e>
                          <m:r>
                            <a:rPr lang="en-US" i="1" dirty="0">
                              <a:latin typeface="Cambria Math"/>
                            </a:rPr>
                            <m:t>𝑅</m:t>
                          </m:r>
                        </m:e>
                        <m:sup>
                          <m:r>
                            <a:rPr lang="en-US" i="1" dirty="0">
                              <a:latin typeface="Cambria Math"/>
                            </a:rPr>
                            <m:t>𝑛</m:t>
                          </m:r>
                        </m:sup>
                      </m:sSup>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5872011" y="5602704"/>
                <a:ext cx="1138389"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3505200" y="4800600"/>
                <a:ext cx="5410200" cy="369332"/>
              </a:xfrm>
              <a:prstGeom prst="rect">
                <a:avLst/>
              </a:prstGeom>
            </p:spPr>
            <p:txBody>
              <a:bodyPr wrap="square">
                <a:spAutoFit/>
              </a:bodyPr>
              <a:lstStyle/>
              <a:p>
                <a:r>
                  <a:rPr lang="en-US" dirty="0"/>
                  <a:t>Minimize the square of the </a:t>
                </a:r>
                <a14:m>
                  <m:oMath xmlns:m="http://schemas.openxmlformats.org/officeDocument/2006/math">
                    <m:sSub>
                      <m:sSubPr>
                        <m:ctrlPr>
                          <a:rPr lang="en-US" i="1">
                            <a:latin typeface="Cambria Math" panose="02040503050406030204" pitchFamily="18" charset="0"/>
                          </a:rPr>
                        </m:ctrlPr>
                      </m:sSubPr>
                      <m:e>
                        <m:r>
                          <a:rPr lang="en-US" i="1">
                            <a:latin typeface="Cambria Math"/>
                          </a:rPr>
                          <m:t>𝐿</m:t>
                        </m:r>
                      </m:e>
                      <m:sub>
                        <m:r>
                          <a:rPr lang="en-US" i="1">
                            <a:latin typeface="Cambria Math"/>
                          </a:rPr>
                          <m:t>2</m:t>
                        </m:r>
                      </m:sub>
                    </m:sSub>
                  </m:oMath>
                </a14:m>
                <a:r>
                  <a:rPr lang="en-US" dirty="0"/>
                  <a:t> norm of the difference</a:t>
                </a:r>
              </a:p>
            </p:txBody>
          </p:sp>
        </mc:Choice>
        <mc:Fallback xmlns="">
          <p:sp>
            <p:nvSpPr>
              <p:cNvPr id="12" name="Rectangle 11"/>
              <p:cNvSpPr>
                <a:spLocks noRot="1" noChangeAspect="1" noMove="1" noResize="1" noEditPoints="1" noAdjustHandles="1" noChangeArrowheads="1" noChangeShapeType="1" noTextEdit="1"/>
              </p:cNvSpPr>
              <p:nvPr/>
            </p:nvSpPr>
            <p:spPr>
              <a:xfrm>
                <a:off x="1981200" y="4800600"/>
                <a:ext cx="5410200" cy="369332"/>
              </a:xfrm>
              <a:prstGeom prst="rect">
                <a:avLst/>
              </a:prstGeom>
              <a:blipFill rotWithShape="1">
                <a:blip r:embed="rId6"/>
                <a:stretch>
                  <a:fillRect l="-901" t="-8333" b="-25000"/>
                </a:stretch>
              </a:blipFill>
            </p:spPr>
            <p:txBody>
              <a:bodyPr/>
              <a:lstStyle/>
              <a:p>
                <a:r>
                  <a:rPr lang="en-US">
                    <a:noFill/>
                  </a:rPr>
                  <a:t> </a:t>
                </a:r>
              </a:p>
            </p:txBody>
          </p:sp>
        </mc:Fallback>
      </mc:AlternateContent>
      <p:cxnSp>
        <p:nvCxnSpPr>
          <p:cNvPr id="14" name="Straight Arrow Connector 13"/>
          <p:cNvCxnSpPr>
            <a:stCxn id="15" idx="0"/>
          </p:cNvCxnSpPr>
          <p:nvPr/>
        </p:nvCxnSpPr>
        <p:spPr>
          <a:xfrm flipV="1">
            <a:off x="6181556" y="2521330"/>
            <a:ext cx="1000555" cy="1295400"/>
          </a:xfrm>
          <a:prstGeom prst="straightConnector1">
            <a:avLst/>
          </a:prstGeom>
          <a:ln>
            <a:solidFill>
              <a:srgbClr val="FF0000"/>
            </a:solidFill>
            <a:tailEnd type="arrow"/>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4590710" y="3816730"/>
                <a:ext cx="3181690" cy="374270"/>
              </a:xfrm>
              <a:prstGeom prst="rect">
                <a:avLst/>
              </a:prstGeom>
              <a:noFill/>
              <a:ln>
                <a:noFill/>
              </a:ln>
            </p:spPr>
            <p:txBody>
              <a:bodyPr wrap="square" rtlCol="0">
                <a:spAutoFit/>
              </a:bodyPr>
              <a:lstStyle>
                <a:defPPr>
                  <a:defRPr lang="en-US"/>
                </a:defPPr>
                <a:lvl1pPr>
                  <a:defRPr b="1">
                    <a:solidFill>
                      <a:srgbClr val="00B0F0"/>
                    </a:solidFill>
                  </a:defRPr>
                </a:lvl1pPr>
              </a:lstStyle>
              <a:p>
                <a:r>
                  <a:rPr lang="en-US" dirty="0">
                    <a:solidFill>
                      <a:schemeClr val="tx1"/>
                    </a:solidFill>
                  </a:rPr>
                  <a:t>Convolutional K</a:t>
                </a:r>
                <a14:m>
                  <m:oMath xmlns:m="http://schemas.openxmlformats.org/officeDocument/2006/math">
                    <m:r>
                      <a:rPr lang="en-US">
                        <a:solidFill>
                          <a:schemeClr val="tx1"/>
                        </a:solidFill>
                        <a:latin typeface="Cambria Math"/>
                      </a:rPr>
                      <m:t>𝐞𝐫𝐧𝐞𝐥</m:t>
                    </m:r>
                    <m:r>
                      <a:rPr lang="en-US">
                        <a:solidFill>
                          <a:schemeClr val="tx1"/>
                        </a:solidFill>
                        <a:latin typeface="Cambria Math"/>
                      </a:rPr>
                      <m:t>∈</m:t>
                    </m:r>
                    <m:sSup>
                      <m:sSupPr>
                        <m:ctrlPr>
                          <a:rPr lang="en-US" i="1">
                            <a:solidFill>
                              <a:schemeClr val="tx1"/>
                            </a:solidFill>
                            <a:latin typeface="Cambria Math" panose="02040503050406030204" pitchFamily="18" charset="0"/>
                          </a:rPr>
                        </m:ctrlPr>
                      </m:sSupPr>
                      <m:e>
                        <m:r>
                          <a:rPr lang="en-US">
                            <a:solidFill>
                              <a:schemeClr val="tx1"/>
                            </a:solidFill>
                            <a:latin typeface="Cambria Math"/>
                          </a:rPr>
                          <m:t>𝑅</m:t>
                        </m:r>
                      </m:e>
                      <m:sup>
                        <m:r>
                          <a:rPr lang="en-US">
                            <a:solidFill>
                              <a:schemeClr val="tx1"/>
                            </a:solidFill>
                            <a:latin typeface="Cambria Math"/>
                          </a:rPr>
                          <m:t>𝐌</m:t>
                        </m:r>
                      </m:sup>
                    </m:sSup>
                  </m:oMath>
                </a14:m>
                <a:endParaRPr lang="en-US" dirty="0">
                  <a:solidFill>
                    <a:schemeClr val="tx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066710" y="3816730"/>
                <a:ext cx="3181690" cy="374270"/>
              </a:xfrm>
              <a:prstGeom prst="rect">
                <a:avLst/>
              </a:prstGeom>
              <a:blipFill rotWithShape="1">
                <a:blip r:embed="rId7"/>
                <a:stretch>
                  <a:fillRect l="-1533" t="-6452" b="-24194"/>
                </a:stretch>
              </a:blipFill>
              <a:ln>
                <a:noFill/>
              </a:ln>
            </p:spPr>
            <p:txBody>
              <a:bodyPr/>
              <a:lstStyle/>
              <a:p>
                <a:r>
                  <a:rPr lang="en-US">
                    <a:noFill/>
                  </a:rPr>
                  <a:t> </a:t>
                </a:r>
              </a:p>
            </p:txBody>
          </p:sp>
        </mc:Fallback>
      </mc:AlternateContent>
      <p:cxnSp>
        <p:nvCxnSpPr>
          <p:cNvPr id="17" name="Straight Arrow Connector 16"/>
          <p:cNvCxnSpPr/>
          <p:nvPr/>
        </p:nvCxnSpPr>
        <p:spPr>
          <a:xfrm flipH="1" flipV="1">
            <a:off x="8010956" y="2530641"/>
            <a:ext cx="752045" cy="1203158"/>
          </a:xfrm>
          <a:prstGeom prst="straightConnector1">
            <a:avLst/>
          </a:prstGeom>
          <a:ln>
            <a:solidFill>
              <a:srgbClr val="FF0000"/>
            </a:solidFill>
            <a:tailEnd type="arrow"/>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7867310" y="3816730"/>
                <a:ext cx="2343490" cy="374270"/>
              </a:xfrm>
              <a:prstGeom prst="rect">
                <a:avLst/>
              </a:prstGeom>
              <a:noFill/>
              <a:ln>
                <a:noFill/>
              </a:ln>
            </p:spPr>
            <p:txBody>
              <a:bodyPr wrap="square" rtlCol="0">
                <a:spAutoFit/>
              </a:bodyPr>
              <a:lstStyle>
                <a:defPPr>
                  <a:defRPr lang="en-US"/>
                </a:defPPr>
                <a:lvl1pPr>
                  <a:defRPr b="1">
                    <a:solidFill>
                      <a:srgbClr val="00B0F0"/>
                    </a:solidFill>
                  </a:defRPr>
                </a:lvl1pPr>
              </a:lstStyle>
              <a:p>
                <a:r>
                  <a:rPr lang="en-US" dirty="0">
                    <a:solidFill>
                      <a:schemeClr val="tx1"/>
                    </a:solidFill>
                  </a:rPr>
                  <a:t>F</a:t>
                </a:r>
                <a14:m>
                  <m:oMath xmlns:m="http://schemas.openxmlformats.org/officeDocument/2006/math">
                    <m:r>
                      <a:rPr lang="en-US">
                        <a:solidFill>
                          <a:schemeClr val="tx1"/>
                        </a:solidFill>
                        <a:latin typeface="Cambria Math"/>
                      </a:rPr>
                      <m:t>𝐞𝐚𝐭𝐮𝐫𝐞</m:t>
                    </m:r>
                    <m:r>
                      <a:rPr lang="en-US">
                        <a:solidFill>
                          <a:schemeClr val="tx1"/>
                        </a:solidFill>
                        <a:latin typeface="Cambria Math"/>
                      </a:rPr>
                      <m:t> </m:t>
                    </m:r>
                    <m:r>
                      <a:rPr lang="en-US">
                        <a:solidFill>
                          <a:schemeClr val="tx1"/>
                        </a:solidFill>
                        <a:latin typeface="Cambria Math"/>
                      </a:rPr>
                      <m:t>𝐌𝐚𝐩</m:t>
                    </m:r>
                    <m:r>
                      <a:rPr lang="en-US">
                        <a:solidFill>
                          <a:schemeClr val="tx1"/>
                        </a:solidFill>
                        <a:latin typeface="Cambria Math"/>
                      </a:rPr>
                      <m:t>∈</m:t>
                    </m:r>
                    <m:sSup>
                      <m:sSupPr>
                        <m:ctrlPr>
                          <a:rPr lang="en-US" i="1">
                            <a:solidFill>
                              <a:schemeClr val="tx1"/>
                            </a:solidFill>
                            <a:latin typeface="Cambria Math" panose="02040503050406030204" pitchFamily="18" charset="0"/>
                          </a:rPr>
                        </m:ctrlPr>
                      </m:sSupPr>
                      <m:e>
                        <m:r>
                          <a:rPr lang="en-US">
                            <a:solidFill>
                              <a:schemeClr val="tx1"/>
                            </a:solidFill>
                            <a:latin typeface="Cambria Math"/>
                          </a:rPr>
                          <m:t>𝑅</m:t>
                        </m:r>
                      </m:e>
                      <m:sup>
                        <m:r>
                          <a:rPr lang="en-US">
                            <a:solidFill>
                              <a:schemeClr val="tx1"/>
                            </a:solidFill>
                            <a:latin typeface="Cambria Math"/>
                          </a:rPr>
                          <m:t>𝐃</m:t>
                        </m:r>
                      </m:sup>
                    </m:sSup>
                  </m:oMath>
                </a14:m>
                <a:endParaRPr lang="en-US" dirty="0">
                  <a:solidFill>
                    <a:schemeClr val="tx1"/>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6343310" y="3816730"/>
                <a:ext cx="2343490" cy="374270"/>
              </a:xfrm>
              <a:prstGeom prst="rect">
                <a:avLst/>
              </a:prstGeom>
              <a:blipFill rotWithShape="1">
                <a:blip r:embed="rId8"/>
                <a:stretch>
                  <a:fillRect l="-2344" t="-6452" b="-2419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8996422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8290899" y="5105400"/>
            <a:ext cx="1989221" cy="1143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81200" y="152400"/>
            <a:ext cx="8229600" cy="1143000"/>
          </a:xfrm>
        </p:spPr>
        <p:txBody>
          <a:bodyPr/>
          <a:lstStyle/>
          <a:p>
            <a:r>
              <a:rPr lang="en-US" b="1" dirty="0" smtClean="0"/>
              <a:t>Sparse Prior on Feature Maps</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52600" y="3733800"/>
                <a:ext cx="8229600" cy="2590800"/>
              </a:xfrm>
            </p:spPr>
            <p:txBody>
              <a:bodyPr>
                <a:normAutofit/>
              </a:bodyPr>
              <a:lstStyle/>
              <a:p>
                <a:r>
                  <a:rPr lang="en-US" dirty="0" smtClean="0"/>
                  <a:t>Adding a prior on feature maps </a:t>
                </a:r>
              </a:p>
              <a:p>
                <a:endParaRPr lang="en-US" dirty="0" smtClean="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𝐿</m:t>
                        </m:r>
                      </m:e>
                      <m:sub>
                        <m:r>
                          <a:rPr lang="en-US" b="0" i="1" smtClean="0">
                            <a:latin typeface="Cambria Math"/>
                          </a:rPr>
                          <m:t>1</m:t>
                        </m:r>
                      </m:sub>
                    </m:sSub>
                  </m:oMath>
                </a14:m>
                <a:r>
                  <a:rPr lang="en-US" dirty="0" smtClean="0"/>
                  <a:t> norm as a convex approximation</a:t>
                </a:r>
              </a:p>
              <a:p>
                <a:pPr marL="0" indent="0">
                  <a:buNone/>
                </a:pPr>
                <a:r>
                  <a:rPr lang="en-US" dirty="0" smtClean="0"/>
                  <a:t>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𝐿</m:t>
                        </m:r>
                      </m:e>
                      <m:sub>
                        <m:r>
                          <a:rPr lang="en-US" b="0" i="1" smtClean="0">
                            <a:latin typeface="Cambria Math"/>
                          </a:rPr>
                          <m:t>0</m:t>
                        </m:r>
                      </m:sub>
                    </m:sSub>
                  </m:oMath>
                </a14:m>
                <a:r>
                  <a:rPr lang="en-US" dirty="0" smtClean="0"/>
                  <a:t> norm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3733800"/>
                <a:ext cx="8229600" cy="2590800"/>
              </a:xfrm>
              <a:blipFill rotWithShape="1">
                <a:blip r:embed="rId2"/>
                <a:stretch>
                  <a:fillRect l="-1704" t="-3059"/>
                </a:stretch>
              </a:blipFill>
            </p:spPr>
            <p:txBody>
              <a:bodyPr/>
              <a:lstStyle/>
              <a:p>
                <a:r>
                  <a:rPr lang="en-US">
                    <a:noFill/>
                  </a:rPr>
                  <a:t> </a:t>
                </a:r>
              </a:p>
            </p:txBody>
          </p:sp>
        </mc:Fallback>
      </mc:AlternateContent>
      <p:sp>
        <p:nvSpPr>
          <p:cNvPr id="5" name="Rectangle 4"/>
          <p:cNvSpPr/>
          <p:nvPr/>
        </p:nvSpPr>
        <p:spPr>
          <a:xfrm>
            <a:off x="8290899" y="3352800"/>
            <a:ext cx="1989221" cy="1524001"/>
          </a:xfrm>
          <a:prstGeom prst="rect">
            <a:avLst/>
          </a:prstGeom>
          <a:blipFill rotWithShape="1">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rcRect/>
            <a:stretch>
              <a:fillRect r="-39645"/>
            </a:stretch>
          </a:blipFill>
        </p:spPr>
        <p:style>
          <a:lnRef idx="0">
            <a:schemeClr val="dk1">
              <a:hueOff val="0"/>
              <a:satOff val="0"/>
              <a:lumOff val="0"/>
              <a:alphaOff val="0"/>
            </a:schemeClr>
          </a:lnRef>
          <a:fillRef idx="1">
            <a:scrgbClr r="0" g="0" b="0"/>
          </a:fillRef>
          <a:effectRef idx="0">
            <a:schemeClr val="accent5">
              <a:tint val="55000"/>
              <a:hueOff val="0"/>
              <a:satOff val="0"/>
              <a:lumOff val="0"/>
              <a:alphaOff val="0"/>
            </a:schemeClr>
          </a:effectRef>
          <a:fontRef idx="minor">
            <a:schemeClr val="dk1">
              <a:hueOff val="0"/>
              <a:satOff val="0"/>
              <a:lumOff val="0"/>
              <a:alphaOff val="0"/>
            </a:schemeClr>
          </a:fontRef>
        </p:style>
      </p:sp>
      <p:sp>
        <p:nvSpPr>
          <p:cNvPr id="6" name="AutoShape 2" descr="https://qph.is.quoracdn.net/main-qimg-d2935c3a502af0e6bd8300cde6a8c450?convert_to_webp=true"/>
          <p:cNvSpPr>
            <a:spLocks noChangeAspect="1" noChangeArrowheads="1"/>
          </p:cNvSpPr>
          <p:nvPr/>
        </p:nvSpPr>
        <p:spPr bwMode="auto">
          <a:xfrm>
            <a:off x="1587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7" name="Rectangle 6"/>
              <p:cNvSpPr/>
              <p:nvPr/>
            </p:nvSpPr>
            <p:spPr>
              <a:xfrm>
                <a:off x="1752601" y="1457264"/>
                <a:ext cx="6248401" cy="2047936"/>
              </a:xfrm>
              <a:prstGeom prst="rect">
                <a:avLst/>
              </a:prstGeom>
            </p:spPr>
            <p:txBody>
              <a:bodyPr vert="horz" lIns="91440" tIns="45720" rIns="91440" bIns="45720" rtlCol="0">
                <a:normAutofit/>
              </a:bodyPr>
              <a:lstStyle/>
              <a:p>
                <a:pPr marL="342900" indent="-342900">
                  <a:spcBef>
                    <a:spcPct val="20000"/>
                  </a:spcBef>
                  <a:buFont typeface="Arial" panose="020B0604020202020204" pitchFamily="34" charset="0"/>
                  <a:buChar char="•"/>
                </a:pPr>
                <a:r>
                  <a:rPr lang="en-US" sz="3200" dirty="0"/>
                  <a:t>For natural images, we expect the response maps to be sparse</a:t>
                </a:r>
              </a:p>
              <a:p>
                <a:pPr>
                  <a:spcBef>
                    <a:spcPct val="20000"/>
                  </a:spcBef>
                </a:pPr>
                <a:endParaRPr lang="en-US" sz="1050" dirty="0"/>
              </a:p>
              <a:p>
                <a:pPr>
                  <a:spcBef>
                    <a:spcPct val="20000"/>
                  </a:spcBef>
                </a:pPr>
                <a14:m>
                  <m:oMathPara xmlns:m="http://schemas.openxmlformats.org/officeDocument/2006/math">
                    <m:oMathParaPr>
                      <m:jc m:val="centerGroup"/>
                    </m:oMathParaPr>
                    <m:oMath xmlns:m="http://schemas.openxmlformats.org/officeDocument/2006/math">
                      <m:func>
                        <m:funcPr>
                          <m:ctrlPr>
                            <a:rPr lang="en-US" sz="3200" i="1">
                              <a:latin typeface="Cambria Math" panose="02040503050406030204" pitchFamily="18" charset="0"/>
                            </a:rPr>
                          </m:ctrlPr>
                        </m:funcPr>
                        <m:fName>
                          <m:r>
                            <m:rPr>
                              <m:sty m:val="p"/>
                            </m:rPr>
                            <a:rPr lang="en-US" sz="3200">
                              <a:latin typeface="Cambria Math"/>
                            </a:rPr>
                            <m:t>min</m:t>
                          </m:r>
                          <m:r>
                            <a:rPr lang="en-US" sz="3200" i="1">
                              <a:latin typeface="Cambria Math"/>
                            </a:rPr>
                            <m:t> </m:t>
                          </m:r>
                        </m:fName>
                        <m:e>
                          <m:sSub>
                            <m:sSubPr>
                              <m:ctrlPr>
                                <a:rPr lang="en-US" sz="3200" i="1">
                                  <a:latin typeface="Cambria Math" panose="02040503050406030204" pitchFamily="18" charset="0"/>
                                </a:rPr>
                              </m:ctrlPr>
                            </m:sSubPr>
                            <m:e>
                              <m:d>
                                <m:dPr>
                                  <m:begChr m:val="‖"/>
                                  <m:endChr m:val="‖"/>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b="1">
                                          <a:latin typeface="Cambria Math"/>
                                        </a:rPr>
                                        <m:t>𝐳</m:t>
                                      </m:r>
                                    </m:e>
                                    <m:sub>
                                      <m:r>
                                        <a:rPr lang="en-US" sz="3200" i="1">
                                          <a:latin typeface="Cambria Math"/>
                                        </a:rPr>
                                        <m:t>𝑘</m:t>
                                      </m:r>
                                    </m:sub>
                                  </m:sSub>
                                </m:e>
                              </m:d>
                            </m:e>
                            <m:sub>
                              <m:r>
                                <a:rPr lang="en-US" sz="3200" i="1">
                                  <a:latin typeface="Cambria Math"/>
                                </a:rPr>
                                <m:t>0</m:t>
                              </m:r>
                            </m:sub>
                          </m:sSub>
                        </m:e>
                      </m:func>
                    </m:oMath>
                  </m:oMathPara>
                </a14:m>
                <a:endParaRPr lang="en-US" sz="3200" dirty="0"/>
              </a:p>
            </p:txBody>
          </p:sp>
        </mc:Choice>
        <mc:Fallback xmlns="">
          <p:sp>
            <p:nvSpPr>
              <p:cNvPr id="7" name="Rectangle 6"/>
              <p:cNvSpPr>
                <a:spLocks noRot="1" noChangeAspect="1" noMove="1" noResize="1" noEditPoints="1" noAdjustHandles="1" noChangeArrowheads="1" noChangeShapeType="1" noTextEdit="1"/>
              </p:cNvSpPr>
              <p:nvPr/>
            </p:nvSpPr>
            <p:spPr>
              <a:xfrm>
                <a:off x="228600" y="1457264"/>
                <a:ext cx="6248401" cy="2047936"/>
              </a:xfrm>
              <a:prstGeom prst="rect">
                <a:avLst/>
              </a:prstGeom>
              <a:blipFill rotWithShape="1">
                <a:blip r:embed="rId5"/>
                <a:stretch>
                  <a:fillRect l="-2244" t="-3869" r="-1561"/>
                </a:stretch>
              </a:blipFill>
            </p:spPr>
            <p:txBody>
              <a:bodyPr/>
              <a:lstStyle/>
              <a:p>
                <a:r>
                  <a:rPr lang="en-US">
                    <a:noFill/>
                  </a:rPr>
                  <a:t> </a:t>
                </a:r>
              </a:p>
            </p:txBody>
          </p:sp>
        </mc:Fallback>
      </mc:AlternateContent>
      <p:pic>
        <p:nvPicPr>
          <p:cNvPr id="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7701" y="1490632"/>
            <a:ext cx="2020039"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Connector 10"/>
          <p:cNvCxnSpPr/>
          <p:nvPr/>
        </p:nvCxnSpPr>
        <p:spPr>
          <a:xfrm>
            <a:off x="9296400" y="5189220"/>
            <a:ext cx="0" cy="914400"/>
          </a:xfrm>
          <a:prstGeom prst="line">
            <a:avLst/>
          </a:prstGeom>
          <a:ln/>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a:off x="8839200" y="5646420"/>
            <a:ext cx="914400" cy="0"/>
          </a:xfrm>
          <a:prstGeom prst="line">
            <a:avLst/>
          </a:prstGeom>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9296400" y="5189220"/>
            <a:ext cx="457200" cy="46482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2" name="Straight Connector 21"/>
          <p:cNvCxnSpPr/>
          <p:nvPr/>
        </p:nvCxnSpPr>
        <p:spPr>
          <a:xfrm flipH="1">
            <a:off x="9296400" y="5638800"/>
            <a:ext cx="457200" cy="46482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4" name="Straight Connector 23"/>
          <p:cNvCxnSpPr/>
          <p:nvPr/>
        </p:nvCxnSpPr>
        <p:spPr>
          <a:xfrm flipH="1">
            <a:off x="8839200" y="5181600"/>
            <a:ext cx="457200" cy="46482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5" name="Straight Connector 24"/>
          <p:cNvCxnSpPr/>
          <p:nvPr/>
        </p:nvCxnSpPr>
        <p:spPr>
          <a:xfrm>
            <a:off x="8846820" y="5654040"/>
            <a:ext cx="457200" cy="46482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060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1143000"/>
          </a:xfrm>
        </p:spPr>
        <p:txBody>
          <a:bodyPr/>
          <a:lstStyle/>
          <a:p>
            <a:r>
              <a:rPr lang="en-US" b="1" dirty="0" smtClean="0"/>
              <a:t>Convolutional </a:t>
            </a:r>
            <a:r>
              <a:rPr lang="en-US" b="1" dirty="0" smtClean="0">
                <a:solidFill>
                  <a:schemeClr val="accent5"/>
                </a:solidFill>
              </a:rPr>
              <a:t>Sparse </a:t>
            </a:r>
            <a:r>
              <a:rPr lang="en-US" b="1" dirty="0" smtClean="0"/>
              <a:t>Coding</a:t>
            </a:r>
            <a:endParaRPr lang="en-US" dirty="0"/>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1905000" y="1371600"/>
                <a:ext cx="8229600" cy="35814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a:rPr>
                                <m:t>argmin</m:t>
                              </m:r>
                            </m:e>
                            <m:lim>
                              <m:sSub>
                                <m:sSubPr>
                                  <m:ctrlPr>
                                    <a:rPr lang="en-US" b="1" i="1">
                                      <a:latin typeface="Cambria Math" panose="02040503050406030204" pitchFamily="18" charset="0"/>
                                    </a:rPr>
                                  </m:ctrlPr>
                                </m:sSubPr>
                                <m:e>
                                  <m:r>
                                    <a:rPr lang="en-US" b="1">
                                      <a:latin typeface="Cambria Math"/>
                                    </a:rPr>
                                    <m:t>𝐝</m:t>
                                  </m:r>
                                </m:e>
                                <m:sub>
                                  <m:r>
                                    <a:rPr lang="en-US">
                                      <a:latin typeface="Cambria Math"/>
                                    </a:rPr>
                                    <m:t>1</m:t>
                                  </m:r>
                                  <m:r>
                                    <a:rPr lang="en-US" b="1">
                                      <a:latin typeface="Cambria Math"/>
                                    </a:rPr>
                                    <m:t>,…</m:t>
                                  </m:r>
                                  <m:r>
                                    <a:rPr lang="en-US">
                                      <a:latin typeface="Cambria Math"/>
                                    </a:rPr>
                                    <m:t>,</m:t>
                                  </m:r>
                                  <m:r>
                                    <m:rPr>
                                      <m:sty m:val="p"/>
                                    </m:rPr>
                                    <a:rPr lang="en-US">
                                      <a:latin typeface="Cambria Math"/>
                                    </a:rPr>
                                    <m:t>K</m:t>
                                  </m:r>
                                </m:sub>
                              </m:sSub>
                              <m:r>
                                <a:rPr lang="en-US" i="1">
                                  <a:latin typeface="Cambria Math"/>
                                </a:rPr>
                                <m:t>,</m:t>
                              </m:r>
                              <m:sSub>
                                <m:sSubPr>
                                  <m:ctrlPr>
                                    <a:rPr lang="en-US" b="1" i="1">
                                      <a:latin typeface="Cambria Math" panose="02040503050406030204" pitchFamily="18" charset="0"/>
                                    </a:rPr>
                                  </m:ctrlPr>
                                </m:sSubPr>
                                <m:e>
                                  <m:r>
                                    <a:rPr lang="en-US" b="1">
                                      <a:latin typeface="Cambria Math"/>
                                    </a:rPr>
                                    <m:t>𝐳</m:t>
                                  </m:r>
                                </m:e>
                                <m:sub>
                                  <m:r>
                                    <a:rPr lang="en-US">
                                      <a:latin typeface="Cambria Math"/>
                                    </a:rPr>
                                    <m:t>1</m:t>
                                  </m:r>
                                  <m:r>
                                    <a:rPr lang="en-US" b="1">
                                      <a:latin typeface="Cambria Math"/>
                                    </a:rPr>
                                    <m:t>,…,</m:t>
                                  </m:r>
                                  <m:r>
                                    <a:rPr lang="en-US" b="1">
                                      <a:latin typeface="Cambria Math"/>
                                    </a:rPr>
                                    <m:t>𝐊</m:t>
                                  </m:r>
                                </m:sub>
                              </m:sSub>
                            </m:lim>
                          </m:limLow>
                        </m:fName>
                        <m:e>
                          <m:f>
                            <m:fPr>
                              <m:ctrlPr>
                                <a:rPr lang="en-US" i="1">
                                  <a:latin typeface="Cambria Math" panose="02040503050406030204" pitchFamily="18" charset="0"/>
                                </a:rPr>
                              </m:ctrlPr>
                            </m:fPr>
                            <m:num>
                              <m:r>
                                <a:rPr lang="en-US" i="1">
                                  <a:latin typeface="Cambria Math"/>
                                </a:rPr>
                                <m:t>1</m:t>
                              </m:r>
                            </m:num>
                            <m:den>
                              <m:r>
                                <a:rPr lang="en-US" i="1">
                                  <a:latin typeface="Cambria Math"/>
                                </a:rPr>
                                <m:t>2</m:t>
                              </m:r>
                            </m:den>
                          </m:f>
                          <m:sSubSup>
                            <m:sSubSupPr>
                              <m:ctrlPr>
                                <a:rPr lang="en-US" i="1" smtClean="0">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b="1">
                                      <a:latin typeface="Cambria Math"/>
                                    </a:rPr>
                                    <m:t>𝐱</m:t>
                                  </m:r>
                                  <m:r>
                                    <a:rPr lang="en-US" i="1">
                                      <a:latin typeface="Cambria Math"/>
                                    </a:rPr>
                                    <m:t>−</m:t>
                                  </m:r>
                                  <m:nary>
                                    <m:naryPr>
                                      <m:chr m:val="∑"/>
                                      <m:ctrlPr>
                                        <a:rPr lang="en-US" i="1">
                                          <a:latin typeface="Cambria Math" panose="02040503050406030204" pitchFamily="18" charset="0"/>
                                        </a:rPr>
                                      </m:ctrlPr>
                                    </m:naryPr>
                                    <m:sub>
                                      <m:r>
                                        <m:rPr>
                                          <m:brk m:alnAt="23"/>
                                        </m:rPr>
                                        <a:rPr lang="en-US" i="1">
                                          <a:latin typeface="Cambria Math"/>
                                        </a:rPr>
                                        <m:t>𝑘</m:t>
                                      </m:r>
                                      <m:r>
                                        <a:rPr lang="en-US" i="1">
                                          <a:latin typeface="Cambria Math"/>
                                        </a:rPr>
                                        <m:t>=1</m:t>
                                      </m:r>
                                    </m:sub>
                                    <m:sup>
                                      <m:r>
                                        <a:rPr lang="en-US" i="1">
                                          <a:latin typeface="Cambria Math"/>
                                        </a:rPr>
                                        <m:t>𝐾</m:t>
                                      </m:r>
                                    </m:sup>
                                    <m:e>
                                      <m:sSub>
                                        <m:sSubPr>
                                          <m:ctrlPr>
                                            <a:rPr lang="en-US" i="1">
                                              <a:latin typeface="Cambria Math" panose="02040503050406030204" pitchFamily="18" charset="0"/>
                                            </a:rPr>
                                          </m:ctrlPr>
                                        </m:sSubPr>
                                        <m:e>
                                          <m:r>
                                            <a:rPr lang="en-US" b="1">
                                              <a:latin typeface="Cambria Math"/>
                                            </a:rPr>
                                            <m:t>𝐝</m:t>
                                          </m:r>
                                        </m:e>
                                        <m:sub>
                                          <m:r>
                                            <a:rPr lang="en-US" i="1">
                                              <a:latin typeface="Cambria Math"/>
                                            </a:rPr>
                                            <m:t>𝑘</m:t>
                                          </m:r>
                                        </m:sub>
                                      </m:sSub>
                                      <m:r>
                                        <a:rPr lang="en-US" i="1">
                                          <a:latin typeface="Cambria Math"/>
                                        </a:rPr>
                                        <m:t>∗</m:t>
                                      </m:r>
                                      <m:sSub>
                                        <m:sSubPr>
                                          <m:ctrlPr>
                                            <a:rPr lang="en-US" i="1">
                                              <a:latin typeface="Cambria Math" panose="02040503050406030204" pitchFamily="18" charset="0"/>
                                            </a:rPr>
                                          </m:ctrlPr>
                                        </m:sSubPr>
                                        <m:e>
                                          <m:r>
                                            <a:rPr lang="en-US" b="1">
                                              <a:latin typeface="Cambria Math"/>
                                            </a:rPr>
                                            <m:t>𝐳</m:t>
                                          </m:r>
                                        </m:e>
                                        <m:sub>
                                          <m:r>
                                            <a:rPr lang="en-US" i="1">
                                              <a:latin typeface="Cambria Math"/>
                                            </a:rPr>
                                            <m:t>𝑘</m:t>
                                          </m:r>
                                        </m:sub>
                                      </m:sSub>
                                    </m:e>
                                  </m:nary>
                                </m:e>
                              </m:d>
                            </m:e>
                            <m:sub>
                              <m:r>
                                <a:rPr lang="en-US" i="1">
                                  <a:latin typeface="Cambria Math"/>
                                </a:rPr>
                                <m:t>2</m:t>
                              </m:r>
                            </m:sub>
                            <m:sup>
                              <m:r>
                                <a:rPr lang="en-US" i="1">
                                  <a:latin typeface="Cambria Math"/>
                                </a:rPr>
                                <m:t>2</m:t>
                              </m:r>
                            </m:sup>
                          </m:sSubSup>
                          <m:r>
                            <a:rPr lang="en-US" i="1">
                              <a:solidFill>
                                <a:schemeClr val="accent5"/>
                              </a:solidFill>
                              <a:latin typeface="Cambria Math"/>
                            </a:rPr>
                            <m:t>+</m:t>
                          </m:r>
                          <m:r>
                            <a:rPr lang="en-US" i="1">
                              <a:solidFill>
                                <a:schemeClr val="accent1">
                                  <a:lumMod val="75000"/>
                                </a:schemeClr>
                              </a:solidFill>
                              <a:latin typeface="Cambria Math"/>
                            </a:rPr>
                            <m:t>𝛽</m:t>
                          </m:r>
                          <m:nary>
                            <m:naryPr>
                              <m:chr m:val="∑"/>
                              <m:ctrlPr>
                                <a:rPr lang="en-US" i="1" smtClean="0">
                                  <a:solidFill>
                                    <a:schemeClr val="accent1">
                                      <a:lumMod val="75000"/>
                                    </a:schemeClr>
                                  </a:solidFill>
                                  <a:latin typeface="Cambria Math" panose="02040503050406030204" pitchFamily="18" charset="0"/>
                                </a:rPr>
                              </m:ctrlPr>
                            </m:naryPr>
                            <m:sub>
                              <m:r>
                                <m:rPr>
                                  <m:brk m:alnAt="23"/>
                                </m:rPr>
                                <a:rPr lang="en-US" i="1">
                                  <a:solidFill>
                                    <a:schemeClr val="accent1">
                                      <a:lumMod val="75000"/>
                                    </a:schemeClr>
                                  </a:solidFill>
                                  <a:latin typeface="Cambria Math"/>
                                </a:rPr>
                                <m:t>𝑘</m:t>
                              </m:r>
                              <m:r>
                                <a:rPr lang="en-US" i="1">
                                  <a:solidFill>
                                    <a:schemeClr val="accent1">
                                      <a:lumMod val="75000"/>
                                    </a:schemeClr>
                                  </a:solidFill>
                                  <a:latin typeface="Cambria Math"/>
                                </a:rPr>
                                <m:t>=1</m:t>
                              </m:r>
                            </m:sub>
                            <m:sup>
                              <m:r>
                                <a:rPr lang="en-US" i="1">
                                  <a:solidFill>
                                    <a:schemeClr val="accent1">
                                      <a:lumMod val="75000"/>
                                    </a:schemeClr>
                                  </a:solidFill>
                                  <a:latin typeface="Cambria Math"/>
                                </a:rPr>
                                <m:t>𝐾</m:t>
                              </m:r>
                            </m:sup>
                            <m:e>
                              <m:sSub>
                                <m:sSubPr>
                                  <m:ctrlPr>
                                    <a:rPr lang="en-US" i="1" smtClean="0">
                                      <a:solidFill>
                                        <a:schemeClr val="accent1">
                                          <a:lumMod val="75000"/>
                                        </a:schemeClr>
                                      </a:solidFill>
                                      <a:latin typeface="Cambria Math" panose="02040503050406030204" pitchFamily="18" charset="0"/>
                                    </a:rPr>
                                  </m:ctrlPr>
                                </m:sSubPr>
                                <m:e>
                                  <m:sSub>
                                    <m:sSubPr>
                                      <m:ctrlPr>
                                        <a:rPr lang="en-US" i="1" smtClean="0">
                                          <a:solidFill>
                                            <a:schemeClr val="accent1">
                                              <a:lumMod val="75000"/>
                                            </a:schemeClr>
                                          </a:solidFill>
                                          <a:latin typeface="Cambria Math" panose="02040503050406030204" pitchFamily="18" charset="0"/>
                                        </a:rPr>
                                      </m:ctrlPr>
                                    </m:sSubPr>
                                    <m:e>
                                      <m:d>
                                        <m:dPr>
                                          <m:begChr m:val="‖"/>
                                          <m:endChr m:val="‖"/>
                                          <m:ctrlPr>
                                            <a:rPr lang="en-US" i="1">
                                              <a:solidFill>
                                                <a:schemeClr val="accent1">
                                                  <a:lumMod val="75000"/>
                                                </a:schemeClr>
                                              </a:solidFill>
                                              <a:latin typeface="Cambria Math" panose="02040503050406030204" pitchFamily="18" charset="0"/>
                                            </a:rPr>
                                          </m:ctrlPr>
                                        </m:dPr>
                                        <m:e>
                                          <m:sSub>
                                            <m:sSubPr>
                                              <m:ctrlPr>
                                                <a:rPr lang="en-US" i="1">
                                                  <a:solidFill>
                                                    <a:schemeClr val="accent1">
                                                      <a:lumMod val="75000"/>
                                                    </a:schemeClr>
                                                  </a:solidFill>
                                                  <a:latin typeface="Cambria Math" panose="02040503050406030204" pitchFamily="18" charset="0"/>
                                                </a:rPr>
                                              </m:ctrlPr>
                                            </m:sSubPr>
                                            <m:e>
                                              <m:r>
                                                <a:rPr lang="en-US" b="1">
                                                  <a:solidFill>
                                                    <a:schemeClr val="accent1">
                                                      <a:lumMod val="75000"/>
                                                    </a:schemeClr>
                                                  </a:solidFill>
                                                  <a:latin typeface="Cambria Math"/>
                                                </a:rPr>
                                                <m:t>𝐳</m:t>
                                              </m:r>
                                            </m:e>
                                            <m:sub>
                                              <m:r>
                                                <a:rPr lang="en-US" i="1">
                                                  <a:solidFill>
                                                    <a:schemeClr val="accent1">
                                                      <a:lumMod val="75000"/>
                                                    </a:schemeClr>
                                                  </a:solidFill>
                                                  <a:latin typeface="Cambria Math"/>
                                                </a:rPr>
                                                <m:t>𝑘</m:t>
                                              </m:r>
                                            </m:sub>
                                          </m:sSub>
                                        </m:e>
                                      </m:d>
                                    </m:e>
                                    <m:sub>
                                      <m:r>
                                        <a:rPr lang="en-US" i="1">
                                          <a:solidFill>
                                            <a:schemeClr val="accent1">
                                              <a:lumMod val="75000"/>
                                            </a:schemeClr>
                                          </a:solidFill>
                                          <a:latin typeface="Cambria Math"/>
                                        </a:rPr>
                                        <m:t>1</m:t>
                                      </m:r>
                                      <m:r>
                                        <a:rPr lang="en-US" b="0" i="1" smtClean="0">
                                          <a:solidFill>
                                            <a:schemeClr val="accent1">
                                              <a:lumMod val="75000"/>
                                            </a:schemeClr>
                                          </a:solidFill>
                                          <a:latin typeface="Cambria Math" panose="02040503050406030204" pitchFamily="18" charset="0"/>
                                        </a:rPr>
                                        <m:t>  </m:t>
                                      </m:r>
                                    </m:sub>
                                  </m:sSub>
                                </m:e>
                                <m:sub/>
                              </m:sSub>
                            </m:e>
                          </m:nary>
                        </m:e>
                      </m:func>
                    </m:oMath>
                  </m:oMathPara>
                </a14:m>
                <a:endParaRPr lang="en-US" sz="3000" dirty="0"/>
              </a:p>
              <a:p>
                <a:pPr marL="0" indent="0">
                  <a:buNone/>
                </a:pPr>
                <a:r>
                  <a:rPr lang="en-US" dirty="0"/>
                  <a:t>Subject to   </a:t>
                </a:r>
                <a14:m>
                  <m:oMath xmlns:m="http://schemas.openxmlformats.org/officeDocument/2006/math">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a:rPr>
                                  <m:t>𝐝</m:t>
                                </m:r>
                              </m:e>
                              <m:sub>
                                <m:r>
                                  <a:rPr lang="en-US" i="1">
                                    <a:latin typeface="Cambria Math"/>
                                  </a:rPr>
                                  <m:t>𝑘</m:t>
                                </m:r>
                              </m:sub>
                            </m:sSub>
                          </m:e>
                        </m:d>
                      </m:e>
                      <m:sub>
                        <m:r>
                          <a:rPr lang="en-US" i="1">
                            <a:latin typeface="Cambria Math"/>
                          </a:rPr>
                          <m:t>2</m:t>
                        </m:r>
                      </m:sub>
                      <m:sup>
                        <m:r>
                          <a:rPr lang="en-US" i="1">
                            <a:latin typeface="Cambria Math"/>
                          </a:rPr>
                          <m:t>2</m:t>
                        </m:r>
                      </m:sup>
                    </m:sSubSup>
                    <m:r>
                      <a:rPr lang="en-US" i="1">
                        <a:latin typeface="Cambria Math"/>
                      </a:rPr>
                      <m:t>≤1     </m:t>
                    </m:r>
                    <m:r>
                      <a:rPr lang="en-US" i="1">
                        <a:latin typeface="Cambria Math"/>
                        <a:ea typeface="Cambria Math"/>
                      </a:rPr>
                      <m:t>∀</m:t>
                    </m:r>
                    <m:r>
                      <a:rPr lang="en-US" i="1">
                        <a:latin typeface="Cambria Math"/>
                        <a:ea typeface="Cambria Math"/>
                      </a:rPr>
                      <m:t>𝑘</m:t>
                    </m:r>
                    <m:r>
                      <a:rPr lang="en-US" i="1">
                        <a:latin typeface="Cambria Math"/>
                        <a:ea typeface="Cambria Math"/>
                      </a:rPr>
                      <m:t>∈{1,…,</m:t>
                    </m:r>
                    <m:r>
                      <a:rPr lang="en-US" i="1">
                        <a:latin typeface="Cambria Math"/>
                        <a:ea typeface="Cambria Math"/>
                      </a:rPr>
                      <m:t>𝐾</m:t>
                    </m:r>
                    <m:r>
                      <a:rPr lang="en-US" i="1">
                        <a:latin typeface="Cambria Math"/>
                        <a:ea typeface="Cambria Math"/>
                      </a:rPr>
                      <m:t>}</m:t>
                    </m:r>
                  </m:oMath>
                </a14:m>
                <a:endParaRPr lang="en-US"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1905000" y="1371600"/>
                <a:ext cx="8229600" cy="3581400"/>
              </a:xfrm>
              <a:prstGeom prst="rect">
                <a:avLst/>
              </a:prstGeom>
              <a:blipFill rotWithShape="0">
                <a:blip r:embed="rId3"/>
                <a:stretch>
                  <a:fillRect l="-1778"/>
                </a:stretch>
              </a:blipFill>
            </p:spPr>
            <p:txBody>
              <a:bodyPr/>
              <a:lstStyle/>
              <a:p>
                <a:r>
                  <a:rPr lang="en-US">
                    <a:noFill/>
                  </a:rPr>
                  <a:t> </a:t>
                </a:r>
              </a:p>
            </p:txBody>
          </p:sp>
        </mc:Fallback>
      </mc:AlternateContent>
    </p:spTree>
    <p:extLst>
      <p:ext uri="{BB962C8B-B14F-4D97-AF65-F5344CB8AC3E}">
        <p14:creationId xmlns:p14="http://schemas.microsoft.com/office/powerpoint/2010/main" val="232298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mn-lt"/>
              </a:rPr>
              <a:t>How is it being handled so far?</a:t>
            </a:r>
            <a:endParaRPr lang="en-US" b="1" dirty="0">
              <a:latin typeface="+mn-lt"/>
            </a:endParaRPr>
          </a:p>
        </p:txBody>
      </p:sp>
      <p:sp>
        <p:nvSpPr>
          <p:cNvPr id="3" name="Content Placeholder 2"/>
          <p:cNvSpPr>
            <a:spLocks noGrp="1"/>
          </p:cNvSpPr>
          <p:nvPr>
            <p:ph idx="1"/>
          </p:nvPr>
        </p:nvSpPr>
        <p:spPr/>
        <p:txBody>
          <a:bodyPr/>
          <a:lstStyle/>
          <a:p>
            <a:r>
              <a:rPr lang="en-US" dirty="0" smtClean="0"/>
              <a:t>Using of the self digitization technique as in Adobe-Illustrator. </a:t>
            </a:r>
            <a:endParaRPr lang="en-US" dirty="0"/>
          </a:p>
          <a:p>
            <a:pPr marL="0" indent="0">
              <a:buNone/>
            </a:pPr>
            <a:r>
              <a:rPr lang="en-US" dirty="0">
                <a:hlinkClick r:id="rId2"/>
              </a:rPr>
              <a:t>https://</a:t>
            </a:r>
            <a:r>
              <a:rPr lang="en-US" dirty="0" smtClean="0">
                <a:hlinkClick r:id="rId2"/>
              </a:rPr>
              <a:t>www.youtube.com/watch?v=PaEUSkTqawE</a:t>
            </a:r>
            <a:endParaRPr lang="en-US" dirty="0"/>
          </a:p>
          <a:p>
            <a:r>
              <a:rPr lang="en-US" dirty="0" smtClean="0"/>
              <a:t>Implement a sketch vectorization pipeline</a:t>
            </a:r>
            <a:endParaRPr lang="en-US" dirty="0" smtClean="0">
              <a:sym typeface="Wingdings" panose="05000000000000000000" pitchFamily="2" charset="2"/>
            </a:endParaRPr>
          </a:p>
          <a:p>
            <a:r>
              <a:rPr lang="en-US" dirty="0" smtClean="0">
                <a:sym typeface="Wingdings" panose="05000000000000000000" pitchFamily="2" charset="2"/>
              </a:rPr>
              <a:t>Or avoid that by:</a:t>
            </a:r>
            <a:endParaRPr lang="en-US" dirty="0" smtClean="0"/>
          </a:p>
          <a:p>
            <a:pPr lvl="1"/>
            <a:r>
              <a:rPr lang="en-US" dirty="0" smtClean="0"/>
              <a:t>Collecting Sketches using Wacom Device which enables direct extraction of strokes and thus straight forward vectorization </a:t>
            </a:r>
            <a:endParaRPr lang="en-US" dirty="0"/>
          </a:p>
          <a:p>
            <a:pPr lvl="1"/>
            <a:r>
              <a:rPr lang="en-US" dirty="0" smtClean="0"/>
              <a:t>Constructing Stroke Library of stroke images</a:t>
            </a:r>
          </a:p>
          <a:p>
            <a:r>
              <a:rPr lang="en-US" b="1" dirty="0" smtClean="0">
                <a:solidFill>
                  <a:srgbClr val="C00000"/>
                </a:solidFill>
              </a:rPr>
              <a:t>Use a convolutional Sparse Coding inspired technique </a:t>
            </a:r>
            <a:r>
              <a:rPr lang="en-US" b="1" dirty="0" smtClean="0">
                <a:solidFill>
                  <a:srgbClr val="C00000"/>
                </a:solidFill>
                <a:sym typeface="Wingdings" panose="05000000000000000000" pitchFamily="2" charset="2"/>
              </a:rPr>
              <a:t> </a:t>
            </a:r>
            <a:endParaRPr lang="en-US" b="1" dirty="0" smtClean="0">
              <a:solidFill>
                <a:srgbClr val="C00000"/>
              </a:solidFill>
            </a:endParaRPr>
          </a:p>
          <a:p>
            <a:endParaRPr lang="en-US" dirty="0" smtClean="0"/>
          </a:p>
          <a:p>
            <a:endParaRPr lang="en-US" dirty="0"/>
          </a:p>
          <a:p>
            <a:pPr marL="0" indent="0">
              <a:buNone/>
            </a:pPr>
            <a:endParaRPr lang="en-US" dirty="0"/>
          </a:p>
        </p:txBody>
      </p:sp>
    </p:spTree>
    <p:extLst>
      <p:ext uri="{BB962C8B-B14F-4D97-AF65-F5344CB8AC3E}">
        <p14:creationId xmlns:p14="http://schemas.microsoft.com/office/powerpoint/2010/main" val="3743536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Convolution as Matrix Multiplication</a:t>
            </a:r>
            <a:endParaRPr lang="en-US" b="1" dirty="0"/>
          </a:p>
        </p:txBody>
      </p:sp>
      <p:graphicFrame>
        <p:nvGraphicFramePr>
          <p:cNvPr id="5" name="Table 4"/>
          <p:cNvGraphicFramePr>
            <a:graphicFrameLocks noGrp="1"/>
          </p:cNvGraphicFramePr>
          <p:nvPr>
            <p:extLst/>
          </p:nvPr>
        </p:nvGraphicFramePr>
        <p:xfrm>
          <a:off x="5715001" y="2819404"/>
          <a:ext cx="3581403" cy="3352797"/>
        </p:xfrm>
        <a:graphic>
          <a:graphicData uri="http://schemas.openxmlformats.org/drawingml/2006/table">
            <a:tbl>
              <a:tblPr firstRow="1" bandRow="1">
                <a:tableStyleId>{5C22544A-7EE6-4342-B048-85BDC9FD1C3A}</a:tableStyleId>
              </a:tblPr>
              <a:tblGrid>
                <a:gridCol w="511629"/>
                <a:gridCol w="511629"/>
                <a:gridCol w="511629"/>
                <a:gridCol w="511629"/>
                <a:gridCol w="511629"/>
                <a:gridCol w="511629"/>
                <a:gridCol w="511629"/>
              </a:tblGrid>
              <a:tr h="478971">
                <a:tc>
                  <a:txBody>
                    <a:bodyPr/>
                    <a:lstStyle/>
                    <a:p>
                      <a:pPr algn="ctr"/>
                      <a:r>
                        <a:rPr lang="en-US" b="1" dirty="0" smtClean="0">
                          <a:solidFill>
                            <a:schemeClr val="tx1"/>
                          </a:solidFill>
                        </a:rPr>
                        <a:t>1</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b="1" dirty="0" smtClean="0">
                          <a:solidFill>
                            <a:schemeClr val="tx1"/>
                          </a:solidFill>
                        </a:rPr>
                        <a:t>2</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b="1" dirty="0" smtClean="0">
                          <a:solidFill>
                            <a:schemeClr val="tx1"/>
                          </a:solidFill>
                        </a:rPr>
                        <a:t>3</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b="1" dirty="0" smtClean="0">
                          <a:solidFill>
                            <a:schemeClr val="tx1"/>
                          </a:solidFill>
                        </a:rPr>
                        <a:t>7</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r>
              <a:tr h="478971">
                <a:tc>
                  <a:txBody>
                    <a:bodyPr/>
                    <a:lstStyle/>
                    <a:p>
                      <a:pPr algn="ctr"/>
                      <a:r>
                        <a:rPr lang="en-US" b="1" dirty="0" smtClean="0">
                          <a:solidFill>
                            <a:schemeClr val="tx1"/>
                          </a:solidFill>
                        </a:rPr>
                        <a:t>8</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sz="18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r>
              <a:tr h="478971">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r>
              <a:tr h="478971">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r>
              <a:tr h="478971">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r>
              <a:tr h="478971">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r>
              <a:tr h="478971">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b="1" dirty="0" smtClean="0">
                          <a:solidFill>
                            <a:schemeClr val="tx1"/>
                          </a:solidFill>
                        </a:rPr>
                        <a:t>49</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r>
            </a:tbl>
          </a:graphicData>
        </a:graphic>
      </p:graphicFrame>
      <p:graphicFrame>
        <p:nvGraphicFramePr>
          <p:cNvPr id="4" name="Content Placeholder 3"/>
          <p:cNvGraphicFramePr>
            <a:graphicFrameLocks noGrp="1"/>
          </p:cNvGraphicFramePr>
          <p:nvPr>
            <p:ph idx="1"/>
            <p:extLst/>
          </p:nvPr>
        </p:nvGraphicFramePr>
        <p:xfrm>
          <a:off x="3124200" y="3429000"/>
          <a:ext cx="1524000" cy="1447800"/>
        </p:xfrm>
        <a:graphic>
          <a:graphicData uri="http://schemas.openxmlformats.org/drawingml/2006/table">
            <a:tbl>
              <a:tblPr firstRow="1" bandRow="1">
                <a:tableStyleId>{5C22544A-7EE6-4342-B048-85BDC9FD1C3A}</a:tableStyleId>
              </a:tblPr>
              <a:tblGrid>
                <a:gridCol w="508000"/>
                <a:gridCol w="508000"/>
                <a:gridCol w="508000"/>
              </a:tblGrid>
              <a:tr h="482600">
                <a:tc>
                  <a:txBody>
                    <a:bodyPr/>
                    <a:lstStyle/>
                    <a:p>
                      <a:pPr algn="ctr"/>
                      <a:r>
                        <a:rPr lang="en-US" b="1" dirty="0" smtClean="0">
                          <a:solidFill>
                            <a:schemeClr val="bg1"/>
                          </a:solidFill>
                        </a:rPr>
                        <a:t>1</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b="1" dirty="0" smtClean="0">
                          <a:solidFill>
                            <a:schemeClr val="bg1"/>
                          </a:solidFill>
                        </a:rPr>
                        <a:t>2</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b="1" dirty="0" smtClean="0">
                          <a:solidFill>
                            <a:schemeClr val="bg1"/>
                          </a:solidFill>
                        </a:rPr>
                        <a:t>3</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r>
              <a:tr h="482600">
                <a:tc>
                  <a:txBody>
                    <a:bodyPr/>
                    <a:lstStyle/>
                    <a:p>
                      <a:pPr algn="ctr"/>
                      <a:r>
                        <a:rPr lang="en-US" b="1" dirty="0" smtClean="0">
                          <a:solidFill>
                            <a:schemeClr val="bg1"/>
                          </a:solidFill>
                        </a:rPr>
                        <a:t>4</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b="1" dirty="0" smtClean="0">
                          <a:solidFill>
                            <a:schemeClr val="bg1"/>
                          </a:solidFill>
                        </a:rPr>
                        <a:t>5</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b="1" dirty="0" smtClean="0">
                          <a:solidFill>
                            <a:schemeClr val="bg1"/>
                          </a:solidFill>
                        </a:rPr>
                        <a:t>6</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r>
              <a:tr h="482600">
                <a:tc>
                  <a:txBody>
                    <a:bodyPr/>
                    <a:lstStyle/>
                    <a:p>
                      <a:pPr algn="ctr"/>
                      <a:r>
                        <a:rPr lang="en-US" b="1" dirty="0" smtClean="0">
                          <a:solidFill>
                            <a:schemeClr val="bg1"/>
                          </a:solidFill>
                        </a:rPr>
                        <a:t>7</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b="1" dirty="0" smtClean="0">
                          <a:solidFill>
                            <a:schemeClr val="bg1"/>
                          </a:solidFill>
                        </a:rPr>
                        <a:t>8</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b="1" dirty="0" smtClean="0">
                          <a:solidFill>
                            <a:schemeClr val="bg1"/>
                          </a:solidFill>
                        </a:rPr>
                        <a:t>9</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r>
            </a:tbl>
          </a:graphicData>
        </a:graphic>
      </p:graphicFrame>
      <mc:AlternateContent xmlns:mc="http://schemas.openxmlformats.org/markup-compatibility/2006" xmlns:a14="http://schemas.microsoft.com/office/drawing/2010/main">
        <mc:Choice Requires="a14">
          <p:sp>
            <p:nvSpPr>
              <p:cNvPr id="7" name="Rectangle 6"/>
              <p:cNvSpPr/>
              <p:nvPr/>
            </p:nvSpPr>
            <p:spPr>
              <a:xfrm>
                <a:off x="4890622" y="3657600"/>
                <a:ext cx="67197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b="1" i="1">
                          <a:latin typeface="Cambria Math"/>
                        </a:rPr>
                        <m:t>∗</m:t>
                      </m:r>
                    </m:oMath>
                  </m:oMathPara>
                </a14:m>
                <a:endParaRPr lang="en-US" sz="5400" b="1" dirty="0"/>
              </a:p>
            </p:txBody>
          </p:sp>
        </mc:Choice>
        <mc:Fallback xmlns="">
          <p:sp>
            <p:nvSpPr>
              <p:cNvPr id="7" name="Rectangle 6"/>
              <p:cNvSpPr>
                <a:spLocks noRot="1" noChangeAspect="1" noMove="1" noResize="1" noEditPoints="1" noAdjustHandles="1" noChangeArrowheads="1" noChangeShapeType="1" noTextEdit="1"/>
              </p:cNvSpPr>
              <p:nvPr/>
            </p:nvSpPr>
            <p:spPr>
              <a:xfrm>
                <a:off x="3366621" y="3657600"/>
                <a:ext cx="671979" cy="92333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029200" y="1699260"/>
                <a:ext cx="1876604"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rPr>
                          </m:ctrlPr>
                        </m:sSubPr>
                        <m:e>
                          <m:r>
                            <a:rPr lang="en-US" sz="4000" b="1">
                              <a:latin typeface="Cambria Math"/>
                            </a:rPr>
                            <m:t>𝐝</m:t>
                          </m:r>
                        </m:e>
                        <m:sub>
                          <m:r>
                            <a:rPr lang="en-US" sz="4000" i="1">
                              <a:latin typeface="Cambria Math"/>
                            </a:rPr>
                            <m:t>𝑘</m:t>
                          </m:r>
                        </m:sub>
                      </m:sSub>
                      <m:r>
                        <a:rPr lang="en-US" sz="4000" i="1">
                          <a:latin typeface="Cambria Math"/>
                        </a:rPr>
                        <m:t>∗</m:t>
                      </m:r>
                      <m:sSub>
                        <m:sSubPr>
                          <m:ctrlPr>
                            <a:rPr lang="en-US" sz="4000" i="1">
                              <a:latin typeface="Cambria Math" panose="02040503050406030204" pitchFamily="18" charset="0"/>
                            </a:rPr>
                          </m:ctrlPr>
                        </m:sSubPr>
                        <m:e>
                          <m:r>
                            <a:rPr lang="en-US" sz="4000" b="1">
                              <a:latin typeface="Cambria Math"/>
                            </a:rPr>
                            <m:t>𝐳</m:t>
                          </m:r>
                        </m:e>
                        <m:sub>
                          <m:r>
                            <a:rPr lang="en-US" sz="4000" i="1">
                              <a:latin typeface="Cambria Math"/>
                            </a:rPr>
                            <m:t>𝑘</m:t>
                          </m:r>
                        </m:sub>
                      </m:sSub>
                    </m:oMath>
                  </m:oMathPara>
                </a14:m>
                <a:endParaRPr lang="en-US" sz="4000" dirty="0"/>
              </a:p>
            </p:txBody>
          </p:sp>
        </mc:Choice>
        <mc:Fallback xmlns="">
          <p:sp>
            <p:nvSpPr>
              <p:cNvPr id="8" name="TextBox 7"/>
              <p:cNvSpPr txBox="1">
                <a:spLocks noRot="1" noChangeAspect="1" noMove="1" noResize="1" noEditPoints="1" noAdjustHandles="1" noChangeArrowheads="1" noChangeShapeType="1" noTextEdit="1"/>
              </p:cNvSpPr>
              <p:nvPr/>
            </p:nvSpPr>
            <p:spPr>
              <a:xfrm>
                <a:off x="3505200" y="1699260"/>
                <a:ext cx="1876604" cy="707886"/>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51849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5715001" y="198121"/>
          <a:ext cx="3581403" cy="3352797"/>
        </p:xfrm>
        <a:graphic>
          <a:graphicData uri="http://schemas.openxmlformats.org/drawingml/2006/table">
            <a:tbl>
              <a:tblPr firstRow="1" bandRow="1">
                <a:tableStyleId>{5C22544A-7EE6-4342-B048-85BDC9FD1C3A}</a:tableStyleId>
              </a:tblPr>
              <a:tblGrid>
                <a:gridCol w="511629"/>
                <a:gridCol w="511629"/>
                <a:gridCol w="511629"/>
                <a:gridCol w="511629"/>
                <a:gridCol w="511629"/>
                <a:gridCol w="511629"/>
                <a:gridCol w="511629"/>
              </a:tblGrid>
              <a:tr h="478971">
                <a:tc>
                  <a:txBody>
                    <a:bodyPr/>
                    <a:lstStyle/>
                    <a:p>
                      <a:pPr algn="ctr"/>
                      <a:r>
                        <a:rPr lang="en-US" b="1" dirty="0" smtClean="0">
                          <a:solidFill>
                            <a:schemeClr val="tx1"/>
                          </a:solidFill>
                        </a:rPr>
                        <a:t>1</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b="1" dirty="0" smtClean="0">
                          <a:solidFill>
                            <a:schemeClr val="tx1"/>
                          </a:solidFill>
                        </a:rPr>
                        <a:t>2</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b="1" dirty="0" smtClean="0">
                          <a:solidFill>
                            <a:schemeClr val="tx1"/>
                          </a:solidFill>
                        </a:rPr>
                        <a:t>3</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b="1" dirty="0" smtClean="0">
                          <a:solidFill>
                            <a:schemeClr val="tx1"/>
                          </a:solidFill>
                        </a:rPr>
                        <a:t>7</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478971">
                <a:tc>
                  <a:txBody>
                    <a:bodyPr/>
                    <a:lstStyle/>
                    <a:p>
                      <a:pPr algn="ctr"/>
                      <a:r>
                        <a:rPr lang="en-US" b="1" dirty="0" smtClean="0">
                          <a:solidFill>
                            <a:schemeClr val="tx1"/>
                          </a:solidFill>
                        </a:rPr>
                        <a:t>8</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sz="18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478971">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478971">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478971">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478971">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478971">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b="1" dirty="0" smtClean="0">
                          <a:solidFill>
                            <a:schemeClr val="tx1"/>
                          </a:solidFill>
                        </a:rPr>
                        <a:t>49</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bl>
          </a:graphicData>
        </a:graphic>
      </p:graphicFrame>
      <p:graphicFrame>
        <p:nvGraphicFramePr>
          <p:cNvPr id="4" name="Content Placeholder 3"/>
          <p:cNvGraphicFramePr>
            <a:graphicFrameLocks noGrp="1"/>
          </p:cNvGraphicFramePr>
          <p:nvPr>
            <p:ph idx="1"/>
            <p:extLst/>
          </p:nvPr>
        </p:nvGraphicFramePr>
        <p:xfrm>
          <a:off x="3124200" y="838197"/>
          <a:ext cx="1524000" cy="1447800"/>
        </p:xfrm>
        <a:graphic>
          <a:graphicData uri="http://schemas.openxmlformats.org/drawingml/2006/table">
            <a:tbl>
              <a:tblPr firstRow="1" bandRow="1">
                <a:tableStyleId>{5C22544A-7EE6-4342-B048-85BDC9FD1C3A}</a:tableStyleId>
              </a:tblPr>
              <a:tblGrid>
                <a:gridCol w="508000"/>
                <a:gridCol w="508000"/>
                <a:gridCol w="508000"/>
              </a:tblGrid>
              <a:tr h="482600">
                <a:tc>
                  <a:txBody>
                    <a:bodyPr/>
                    <a:lstStyle/>
                    <a:p>
                      <a:pPr algn="ctr"/>
                      <a:r>
                        <a:rPr lang="en-US" b="1" dirty="0" smtClean="0">
                          <a:solidFill>
                            <a:schemeClr val="bg1"/>
                          </a:solidFill>
                        </a:rPr>
                        <a:t>1</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alpha val="67059"/>
                      </a:schemeClr>
                    </a:solidFill>
                  </a:tcPr>
                </a:tc>
                <a:tc>
                  <a:txBody>
                    <a:bodyPr/>
                    <a:lstStyle/>
                    <a:p>
                      <a:pPr algn="ctr"/>
                      <a:r>
                        <a:rPr lang="en-US" b="1" dirty="0" smtClean="0">
                          <a:solidFill>
                            <a:schemeClr val="bg1"/>
                          </a:solidFill>
                        </a:rPr>
                        <a:t>2</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alpha val="67059"/>
                      </a:schemeClr>
                    </a:solidFill>
                  </a:tcPr>
                </a:tc>
                <a:tc>
                  <a:txBody>
                    <a:bodyPr/>
                    <a:lstStyle/>
                    <a:p>
                      <a:pPr algn="ctr"/>
                      <a:r>
                        <a:rPr lang="en-US" b="1" dirty="0" smtClean="0">
                          <a:solidFill>
                            <a:schemeClr val="bg1"/>
                          </a:solidFill>
                        </a:rPr>
                        <a:t>3</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alpha val="67059"/>
                      </a:schemeClr>
                    </a:solidFill>
                  </a:tcPr>
                </a:tc>
              </a:tr>
              <a:tr h="482600">
                <a:tc>
                  <a:txBody>
                    <a:bodyPr/>
                    <a:lstStyle/>
                    <a:p>
                      <a:pPr algn="ctr"/>
                      <a:r>
                        <a:rPr lang="en-US" b="1" dirty="0" smtClean="0">
                          <a:solidFill>
                            <a:schemeClr val="bg1"/>
                          </a:solidFill>
                        </a:rPr>
                        <a:t>4</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alpha val="67059"/>
                      </a:schemeClr>
                    </a:solidFill>
                  </a:tcPr>
                </a:tc>
                <a:tc>
                  <a:txBody>
                    <a:bodyPr/>
                    <a:lstStyle/>
                    <a:p>
                      <a:pPr algn="ctr"/>
                      <a:r>
                        <a:rPr lang="en-US" b="1" dirty="0" smtClean="0">
                          <a:solidFill>
                            <a:schemeClr val="bg1"/>
                          </a:solidFill>
                        </a:rPr>
                        <a:t>5</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alpha val="67059"/>
                      </a:schemeClr>
                    </a:solidFill>
                  </a:tcPr>
                </a:tc>
                <a:tc>
                  <a:txBody>
                    <a:bodyPr/>
                    <a:lstStyle/>
                    <a:p>
                      <a:pPr algn="ctr"/>
                      <a:r>
                        <a:rPr lang="en-US" b="1" dirty="0" smtClean="0">
                          <a:solidFill>
                            <a:schemeClr val="bg1"/>
                          </a:solidFill>
                        </a:rPr>
                        <a:t>6</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alpha val="67059"/>
                      </a:schemeClr>
                    </a:solidFill>
                  </a:tcPr>
                </a:tc>
              </a:tr>
              <a:tr h="482600">
                <a:tc>
                  <a:txBody>
                    <a:bodyPr/>
                    <a:lstStyle/>
                    <a:p>
                      <a:pPr algn="ctr"/>
                      <a:r>
                        <a:rPr lang="en-US" b="1" dirty="0" smtClean="0">
                          <a:solidFill>
                            <a:schemeClr val="bg1"/>
                          </a:solidFill>
                        </a:rPr>
                        <a:t>7</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alpha val="67059"/>
                      </a:schemeClr>
                    </a:solidFill>
                  </a:tcPr>
                </a:tc>
                <a:tc>
                  <a:txBody>
                    <a:bodyPr/>
                    <a:lstStyle/>
                    <a:p>
                      <a:pPr algn="ctr"/>
                      <a:r>
                        <a:rPr lang="en-US" b="1" dirty="0" smtClean="0">
                          <a:solidFill>
                            <a:schemeClr val="bg1"/>
                          </a:solidFill>
                        </a:rPr>
                        <a:t>8</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alpha val="67059"/>
                      </a:schemeClr>
                    </a:solidFill>
                  </a:tcPr>
                </a:tc>
                <a:tc>
                  <a:txBody>
                    <a:bodyPr/>
                    <a:lstStyle/>
                    <a:p>
                      <a:pPr algn="ctr"/>
                      <a:r>
                        <a:rPr lang="en-US" b="1" dirty="0" smtClean="0">
                          <a:solidFill>
                            <a:schemeClr val="bg1"/>
                          </a:solidFill>
                        </a:rPr>
                        <a:t>9</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alpha val="67059"/>
                      </a:schemeClr>
                    </a:solidFill>
                  </a:tcPr>
                </a:tc>
              </a:tr>
            </a:tbl>
          </a:graphicData>
        </a:graphic>
      </p:graphicFrame>
      <p:pic>
        <p:nvPicPr>
          <p:cNvPr id="10242" name="Picture 2"/>
          <p:cNvPicPr>
            <a:picLocks noChangeAspect="1" noChangeArrowheads="1"/>
          </p:cNvPicPr>
          <p:nvPr/>
        </p:nvPicPr>
        <p:blipFill rotWithShape="1">
          <a:blip r:embed="rId3" cstate="print">
            <a:graysc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r="12074"/>
          <a:stretch/>
        </p:blipFill>
        <p:spPr bwMode="auto">
          <a:xfrm>
            <a:off x="3810001" y="3945030"/>
            <a:ext cx="3818965" cy="2455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5" cstate="print">
            <a:grayscl/>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810002" y="4343272"/>
            <a:ext cx="3303389" cy="301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7" cstate="print">
            <a:extLst>
              <a:ext uri="{BEBA8EAE-BF5A-486C-A8C5-ECC9F3942E4B}">
                <a14:imgProps xmlns:a14="http://schemas.microsoft.com/office/drawing/2010/main">
                  <a14:imgLayer r:embed="rId8">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810000" y="4724272"/>
            <a:ext cx="3303390" cy="301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9" cstate="print">
            <a:grayscl/>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810000" y="5635624"/>
            <a:ext cx="3303390" cy="301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11" cstate="print">
            <a:grayscl/>
            <a:extLst>
              <a:ext uri="{BEBA8EAE-BF5A-486C-A8C5-ECC9F3942E4B}">
                <a14:imgProps xmlns:a14="http://schemas.microsoft.com/office/drawing/2010/main">
                  <a14:imgLayer r:embed="rId12">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810000" y="6045326"/>
            <a:ext cx="3303390" cy="301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7"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22850" y="4797424"/>
            <a:ext cx="1075432" cy="1024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5" name="TextBox 14"/>
              <p:cNvSpPr txBox="1"/>
              <p:nvPr/>
            </p:nvSpPr>
            <p:spPr>
              <a:xfrm>
                <a:off x="7696200" y="3429000"/>
                <a:ext cx="63871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a:rPr>
                            <m:t>𝑧</m:t>
                          </m:r>
                        </m:e>
                        <m:sub>
                          <m:r>
                            <a:rPr lang="en-US" sz="2800" i="1">
                              <a:latin typeface="Cambria Math"/>
                            </a:rPr>
                            <m:t>𝑘</m:t>
                          </m:r>
                        </m:sub>
                      </m:sSub>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6172200" y="3429000"/>
                <a:ext cx="638714" cy="523220"/>
              </a:xfrm>
              <a:prstGeom prst="rect">
                <a:avLst/>
              </a:prstGeom>
              <a:blipFill rotWithShape="1">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333086" y="4876800"/>
                <a:ext cx="63871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a:latin typeface="Cambria Math" panose="02040503050406030204" pitchFamily="18" charset="0"/>
                            </a:rPr>
                          </m:ctrlPr>
                        </m:sSubPr>
                        <m:e>
                          <m:r>
                            <a:rPr lang="en-US" sz="2800" b="1">
                              <a:latin typeface="Cambria Math"/>
                            </a:rPr>
                            <m:t>𝐃</m:t>
                          </m:r>
                        </m:e>
                        <m:sub>
                          <m:r>
                            <a:rPr lang="en-US" sz="2800" b="1" i="1">
                              <a:latin typeface="Cambria Math"/>
                            </a:rPr>
                            <m:t>𝒌</m:t>
                          </m:r>
                        </m:sub>
                      </m:sSub>
                    </m:oMath>
                  </m:oMathPara>
                </a14:m>
                <a:endParaRPr lang="en-US" sz="28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809086" y="4876800"/>
                <a:ext cx="638714" cy="523220"/>
              </a:xfrm>
              <a:prstGeom prst="rect">
                <a:avLst/>
              </a:prstGeom>
              <a:blipFill rotWithShape="1">
                <a:blip r:embed="rId15"/>
                <a:stretch>
                  <a:fillRect/>
                </a:stretch>
              </a:blipFill>
            </p:spPr>
            <p:txBody>
              <a:bodyPr/>
              <a:lstStyle/>
              <a:p>
                <a:r>
                  <a:rPr lang="en-US">
                    <a:noFill/>
                  </a:rPr>
                  <a:t> </a:t>
                </a:r>
              </a:p>
            </p:txBody>
          </p:sp>
        </mc:Fallback>
      </mc:AlternateContent>
      <p:sp>
        <p:nvSpPr>
          <p:cNvPr id="8" name="Left Brace 7"/>
          <p:cNvSpPr/>
          <p:nvPr/>
        </p:nvSpPr>
        <p:spPr>
          <a:xfrm>
            <a:off x="3048000" y="3945030"/>
            <a:ext cx="381000" cy="2531970"/>
          </a:xfrm>
          <a:prstGeom prst="leftBrace">
            <a:avLst>
              <a:gd name="adj1" fmla="val 73333"/>
              <a:gd name="adj2" fmla="val 49749"/>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1905000" y="5410201"/>
            <a:ext cx="1371601" cy="646331"/>
          </a:xfrm>
          <a:prstGeom prst="rect">
            <a:avLst/>
          </a:prstGeom>
          <a:noFill/>
        </p:spPr>
        <p:txBody>
          <a:bodyPr wrap="square" rtlCol="0">
            <a:spAutoFit/>
          </a:bodyPr>
          <a:lstStyle>
            <a:defPPr>
              <a:defRPr lang="en-US"/>
            </a:defPPr>
            <a:lvl1pPr>
              <a:defRPr b="1">
                <a:solidFill>
                  <a:srgbClr val="00B0F0"/>
                </a:solidFill>
              </a:defRPr>
            </a:lvl1pPr>
          </a:lstStyle>
          <a:p>
            <a:pPr algn="ctr"/>
            <a:r>
              <a:rPr lang="en-US" dirty="0">
                <a:solidFill>
                  <a:schemeClr val="tx1"/>
                </a:solidFill>
              </a:rPr>
              <a:t>Convolution</a:t>
            </a:r>
          </a:p>
          <a:p>
            <a:pPr algn="ctr"/>
            <a:r>
              <a:rPr lang="en-US" dirty="0">
                <a:solidFill>
                  <a:schemeClr val="tx1"/>
                </a:solidFill>
              </a:rPr>
              <a:t>Matrix</a:t>
            </a:r>
          </a:p>
        </p:txBody>
      </p:sp>
      <p:pic>
        <p:nvPicPr>
          <p:cNvPr id="17" name="Picture 2"/>
          <p:cNvPicPr>
            <a:picLocks noChangeAspect="1" noChangeArrowheads="1"/>
          </p:cNvPicPr>
          <p:nvPr/>
        </p:nvPicPr>
        <p:blipFill rotWithShape="1">
          <a:blip r:embed="rId16" cstate="print">
            <a:duotone>
              <a:prstClr val="black"/>
              <a:schemeClr val="accent5">
                <a:tint val="45000"/>
                <a:satMod val="400000"/>
              </a:schemeClr>
            </a:duotone>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87926"/>
          <a:stretch/>
        </p:blipFill>
        <p:spPr bwMode="auto">
          <a:xfrm>
            <a:off x="7586362" y="3945030"/>
            <a:ext cx="524435" cy="2455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986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3.33333E-6 1.11111E-6 L 0.28334 -0.09445 " pathEditMode="relative" rAng="0" ptsTypes="AA">
                                      <p:cBhvr>
                                        <p:cTn id="12" dur="500" fill="hold"/>
                                        <p:tgtEl>
                                          <p:spTgt spid="4"/>
                                        </p:tgtEl>
                                        <p:attrNameLst>
                                          <p:attrName>ppt_x</p:attrName>
                                          <p:attrName>ppt_y</p:attrName>
                                        </p:attrNameLst>
                                      </p:cBhvr>
                                      <p:rCtr x="14167" y="-4722"/>
                                    </p:animMotion>
                                  </p:childTnLst>
                                </p:cTn>
                              </p:par>
                            </p:childTnLst>
                          </p:cTn>
                        </p:par>
                      </p:childTnLst>
                    </p:cTn>
                  </p:par>
                  <p:par>
                    <p:cTn id="13" fill="hold">
                      <p:stCondLst>
                        <p:cond delay="indefinite"/>
                      </p:stCondLst>
                      <p:childTnLst>
                        <p:par>
                          <p:cTn id="14" fill="hold">
                            <p:stCondLst>
                              <p:cond delay="0"/>
                            </p:stCondLst>
                            <p:childTnLst>
                              <p:par>
                                <p:cTn id="15" presetID="63" presetClass="path" presetSubtype="0" accel="50000" decel="50000" fill="hold" nodeType="clickEffect">
                                  <p:stCondLst>
                                    <p:cond delay="0"/>
                                  </p:stCondLst>
                                  <p:childTnLst>
                                    <p:animMotion origin="layout" path="M 0.28403 -0.09445 L 0.34236 -0.09445 " pathEditMode="relative" rAng="0" ptsTypes="AA">
                                      <p:cBhvr>
                                        <p:cTn id="16" dur="500" fill="hold"/>
                                        <p:tgtEl>
                                          <p:spTgt spid="4"/>
                                        </p:tgtEl>
                                        <p:attrNameLst>
                                          <p:attrName>ppt_x</p:attrName>
                                          <p:attrName>ppt_y</p:attrName>
                                        </p:attrNameLst>
                                      </p:cBhvr>
                                      <p:rCtr x="2917" y="0"/>
                                    </p:animMotion>
                                  </p:childTnLst>
                                </p:cTn>
                              </p:par>
                              <p:par>
                                <p:cTn id="17" presetID="1" presetClass="entr" presetSubtype="0" fill="hold" nodeType="withEffect">
                                  <p:stCondLst>
                                    <p:cond delay="0"/>
                                  </p:stCondLst>
                                  <p:childTnLst>
                                    <p:set>
                                      <p:cBhvr>
                                        <p:cTn id="18" dur="1" fill="hold">
                                          <p:stCondLst>
                                            <p:cond delay="0"/>
                                          </p:stCondLst>
                                        </p:cTn>
                                        <p:tgtEl>
                                          <p:spTgt spid="102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nodeType="clickEffect">
                                  <p:stCondLst>
                                    <p:cond delay="0"/>
                                  </p:stCondLst>
                                  <p:childTnLst>
                                    <p:animMotion origin="layout" path="M 0.34584 -0.09445 L 0.39584 -0.09445 " pathEditMode="relative" rAng="0" ptsTypes="AA">
                                      <p:cBhvr>
                                        <p:cTn id="22" dur="500" fill="hold"/>
                                        <p:tgtEl>
                                          <p:spTgt spid="4"/>
                                        </p:tgtEl>
                                        <p:attrNameLst>
                                          <p:attrName>ppt_x</p:attrName>
                                          <p:attrName>ppt_y</p:attrName>
                                        </p:attrNameLst>
                                      </p:cBhvr>
                                      <p:rCtr x="2500" y="0"/>
                                    </p:animMotion>
                                  </p:childTnLst>
                                </p:cTn>
                              </p:par>
                              <p:par>
                                <p:cTn id="23" presetID="1" presetClass="entr" presetSubtype="0" fill="hold" nodeType="withEffect">
                                  <p:stCondLst>
                                    <p:cond delay="0"/>
                                  </p:stCondLst>
                                  <p:childTnLst>
                                    <p:set>
                                      <p:cBhvr>
                                        <p:cTn id="24" dur="1" fill="hold">
                                          <p:stCondLst>
                                            <p:cond delay="0"/>
                                          </p:stCondLst>
                                        </p:cTn>
                                        <p:tgtEl>
                                          <p:spTgt spid="102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0.39306 -0.09445 C 0.41042 -0.09283 0.42778 -0.0919 0.44514 -0.08982 C 0.45365 -0.08704 0.45955 -0.08681 0.46875 -0.08611 C 0.46962 -0.08588 0.47066 -0.08542 0.47153 -0.08519 C 0.47379 -0.08472 0.47622 -0.08472 0.47848 -0.08426 C 0.48577 -0.08241 0.49271 -0.07778 0.5 -0.07593 C 0.50799 -0.07384 0.51337 -0.07292 0.51667 -0.06204 C 0.51771 -0.05232 0.51823 -0.04421 0.51042 -0.04074 C 0.50313 -0.03333 0.49497 -0.03102 0.48611 -0.0287 C 0.47587 -0.02199 0.46181 -0.02222 0.4507 -0.0213 C 0.44358 -0.01968 0.43629 -0.01945 0.42917 -0.01852 C 0.404 -0.01875 0.37865 -0.01875 0.35348 -0.01945 C 0.34289 -0.01968 0.32153 -0.0213 0.32153 -0.02107 C 0.30712 -0.02107 0.29289 -0.0213 0.27848 -0.02037 C 0.27709 -0.02037 0.27431 -0.01852 0.27431 -0.01829 C 0.27257 -0.01181 0.27327 -0.01482 0.27223 -0.00926 C 0.27275 0.00532 0.27344 0.01944 0.27639 0.03333 C 0.27709 0.03611 0.27865 0.04444 0.28056 0.0463 C 0.28785 0.05324 0.3007 0.05532 0.30903 0.05833 C 0.34202 0.07037 0.37361 0.0706 0.40834 0.0713 C 0.43039 0.07176 0.45226 0.07199 0.47431 0.07222 C 0.47969 0.07315 0.4849 0.075 0.49028 0.07592 C 0.49341 0.07801 0.4967 0.08009 0.5 0.08148 C 0.50174 0.08495 0.50417 0.0868 0.50209 0.09074 C 0.49861 0.09768 0.47605 0.10671 0.47014 0.10741 C 0.46302 0.1081 0.45573 0.1088 0.44861 0.10926 C 0.44323 0.10949 0.43802 0.10995 0.43264 0.11018 C 0.40035 0.11111 0.32535 0.1118 0.3 0.11204 C 0.28473 0.11319 0.27691 0.11227 0.26459 0.12315 C 0.26355 0.12755 0.26528 0.12963 0.26736 0.13333 C 0.26893 0.14167 0.27535 0.14722 0.28056 0.15185 C 0.28577 0.15648 0.28594 0.1493 0.30209 0.16018 C 0.31823 0.17106 0.33021 0.16898 0.35278 0.175 C 0.37535 0.18102 0.36459 0.1787 0.38611 0.18241 C 0.40764 0.18611 0.3974 0.18495 0.42361 0.18426 C 0.42622 0.18426 0.43212 0.18495 0.43473 0.18426 C 0.44028 0.18611 0.44306 0.18449 0.45139 0.18472 " pathEditMode="relative" rAng="0" ptsTypes="ffffffffffffffffffffffffffffffssssfff">
                                      <p:cBhvr>
                                        <p:cTn id="28" dur="2000" fill="hold"/>
                                        <p:tgtEl>
                                          <p:spTgt spid="4"/>
                                        </p:tgtEl>
                                        <p:attrNameLst>
                                          <p:attrName>ppt_x</p:attrName>
                                          <p:attrName>ppt_y</p:attrName>
                                        </p:attrNameLst>
                                      </p:cBhvr>
                                      <p:rCtr x="-226" y="14028"/>
                                    </p:animMotion>
                                  </p:childTnLst>
                                </p:cTn>
                              </p:par>
                              <p:par>
                                <p:cTn id="29" presetID="1" presetClass="entr" presetSubtype="0" fill="hold" nodeType="withEffect">
                                  <p:stCondLst>
                                    <p:cond delay="0"/>
                                  </p:stCondLst>
                                  <p:childTnLst>
                                    <p:set>
                                      <p:cBhvr>
                                        <p:cTn id="30" dur="1" fill="hold">
                                          <p:stCondLst>
                                            <p:cond delay="0"/>
                                          </p:stCondLst>
                                        </p:cTn>
                                        <p:tgtEl>
                                          <p:spTgt spid="10247"/>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nodeType="afterEffect">
                                  <p:stCondLst>
                                    <p:cond delay="0"/>
                                  </p:stCondLst>
                                  <p:childTnLst>
                                    <p:set>
                                      <p:cBhvr>
                                        <p:cTn id="33" dur="1" fill="hold">
                                          <p:stCondLst>
                                            <p:cond delay="0"/>
                                          </p:stCondLst>
                                        </p:cTn>
                                        <p:tgtEl>
                                          <p:spTgt spid="1024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63" presetClass="path" presetSubtype="0" accel="50000" decel="50000" fill="hold" nodeType="clickEffect">
                                  <p:stCondLst>
                                    <p:cond delay="0"/>
                                  </p:stCondLst>
                                  <p:childTnLst>
                                    <p:animMotion origin="layout" path="M 0.45 0.18518 L 0.50834 0.18518 " pathEditMode="relative" rAng="0" ptsTypes="AA">
                                      <p:cBhvr>
                                        <p:cTn id="37" dur="500" fill="hold"/>
                                        <p:tgtEl>
                                          <p:spTgt spid="4"/>
                                        </p:tgtEl>
                                        <p:attrNameLst>
                                          <p:attrName>ppt_x</p:attrName>
                                          <p:attrName>ppt_y</p:attrName>
                                        </p:attrNameLst>
                                      </p:cBhvr>
                                      <p:rCtr x="2917" y="0"/>
                                    </p:animMotion>
                                  </p:childTnLst>
                                </p:cTn>
                              </p:par>
                              <p:par>
                                <p:cTn id="38" presetID="1" presetClass="entr" presetSubtype="0" fill="hold" nodeType="withEffect">
                                  <p:stCondLst>
                                    <p:cond delay="0"/>
                                  </p:stCondLst>
                                  <p:childTnLst>
                                    <p:set>
                                      <p:cBhvr>
                                        <p:cTn id="39" dur="1" fill="hold">
                                          <p:stCondLst>
                                            <p:cond delay="0"/>
                                          </p:stCondLst>
                                        </p:cTn>
                                        <p:tgtEl>
                                          <p:spTgt spid="1024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8" grpId="0" animBg="1"/>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16028"/>
            <a:ext cx="9144000" cy="5889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Connector 10"/>
          <p:cNvCxnSpPr/>
          <p:nvPr/>
        </p:nvCxnSpPr>
        <p:spPr>
          <a:xfrm>
            <a:off x="1905000" y="6341934"/>
            <a:ext cx="8686800" cy="14932"/>
          </a:xfrm>
          <a:prstGeom prst="line">
            <a:avLst/>
          </a:prstGeom>
          <a:ln>
            <a:solidFill>
              <a:srgbClr val="FF0000"/>
            </a:solidFill>
            <a:prstDash val="sysDot"/>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3657600" y="6172200"/>
            <a:ext cx="4513030" cy="369332"/>
          </a:xfrm>
          <a:prstGeom prst="rect">
            <a:avLst/>
          </a:prstGeom>
          <a:solidFill>
            <a:srgbClr val="F3F3F3"/>
          </a:solidFill>
          <a:ln w="28575">
            <a:solidFill>
              <a:srgbClr val="FF0000"/>
            </a:solidFill>
          </a:ln>
        </p:spPr>
        <p:txBody>
          <a:bodyPr wrap="none">
            <a:spAutoFit/>
          </a:bodyPr>
          <a:lstStyle/>
          <a:p>
            <a:r>
              <a:rPr lang="en-US" dirty="0"/>
              <a:t>Fast and Flexible Convolutional Sparse Coding </a:t>
            </a:r>
          </a:p>
        </p:txBody>
      </p:sp>
      <p:cxnSp>
        <p:nvCxnSpPr>
          <p:cNvPr id="6" name="Straight Connector 5"/>
          <p:cNvCxnSpPr/>
          <p:nvPr/>
        </p:nvCxnSpPr>
        <p:spPr>
          <a:xfrm flipV="1">
            <a:off x="1905000" y="5791200"/>
            <a:ext cx="0" cy="6858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435101" y="6203435"/>
            <a:ext cx="498855" cy="276999"/>
          </a:xfrm>
          <a:prstGeom prst="rect">
            <a:avLst/>
          </a:prstGeom>
          <a:noFill/>
        </p:spPr>
        <p:txBody>
          <a:bodyPr wrap="none" rtlCol="0">
            <a:spAutoFit/>
          </a:bodyPr>
          <a:lstStyle/>
          <a:p>
            <a:r>
              <a:rPr lang="en-US" sz="1200" b="1" dirty="0">
                <a:solidFill>
                  <a:srgbClr val="FF0000"/>
                </a:solidFill>
              </a:rPr>
              <a:t>2015</a:t>
            </a:r>
          </a:p>
        </p:txBody>
      </p:sp>
      <p:sp>
        <p:nvSpPr>
          <p:cNvPr id="18" name="TextBox 17"/>
          <p:cNvSpPr txBox="1"/>
          <p:nvPr/>
        </p:nvSpPr>
        <p:spPr>
          <a:xfrm>
            <a:off x="7378186" y="6504802"/>
            <a:ext cx="1043876" cy="276999"/>
          </a:xfrm>
          <a:prstGeom prst="rect">
            <a:avLst/>
          </a:prstGeom>
          <a:noFill/>
        </p:spPr>
        <p:txBody>
          <a:bodyPr wrap="none" rtlCol="0">
            <a:spAutoFit/>
          </a:bodyPr>
          <a:lstStyle/>
          <a:p>
            <a:r>
              <a:rPr lang="en-US" sz="1200" b="1" dirty="0">
                <a:solidFill>
                  <a:srgbClr val="FF0000"/>
                </a:solidFill>
              </a:rPr>
              <a:t>(Heide, 2015)</a:t>
            </a:r>
          </a:p>
        </p:txBody>
      </p:sp>
      <p:sp>
        <p:nvSpPr>
          <p:cNvPr id="2" name="TextBox 1"/>
          <p:cNvSpPr txBox="1"/>
          <p:nvPr/>
        </p:nvSpPr>
        <p:spPr>
          <a:xfrm>
            <a:off x="3581400" y="4593015"/>
            <a:ext cx="5048250" cy="1569660"/>
          </a:xfrm>
          <a:prstGeom prst="rect">
            <a:avLst/>
          </a:prstGeom>
          <a:solidFill>
            <a:schemeClr val="bg1"/>
          </a:solidFill>
        </p:spPr>
        <p:txBody>
          <a:bodyPr wrap="square" rtlCol="0">
            <a:spAutoFit/>
          </a:bodyPr>
          <a:lstStyle/>
          <a:p>
            <a:pPr algn="ctr"/>
            <a:r>
              <a:rPr lang="en-US" sz="2400" b="1" dirty="0"/>
              <a:t>Seminal Advances</a:t>
            </a:r>
          </a:p>
          <a:p>
            <a:r>
              <a:rPr lang="en-US" sz="2400" dirty="0"/>
              <a:t>- Proper Boundary conditions</a:t>
            </a:r>
          </a:p>
          <a:p>
            <a:r>
              <a:rPr lang="en-US" sz="2400" dirty="0"/>
              <a:t>- Inference from incomplete data</a:t>
            </a:r>
          </a:p>
          <a:p>
            <a:r>
              <a:rPr lang="en-US" sz="2400" dirty="0"/>
              <a:t>- Faster convergence</a:t>
            </a:r>
          </a:p>
        </p:txBody>
      </p:sp>
      <p:sp>
        <p:nvSpPr>
          <p:cNvPr id="9" name="Title 1"/>
          <p:cNvSpPr txBox="1">
            <a:spLocks/>
          </p:cNvSpPr>
          <p:nvPr/>
        </p:nvSpPr>
        <p:spPr>
          <a:xfrm>
            <a:off x="1981200" y="1524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t>How to Solve the Optimization?</a:t>
            </a:r>
          </a:p>
        </p:txBody>
      </p:sp>
    </p:spTree>
    <p:extLst>
      <p:ext uri="{BB962C8B-B14F-4D97-AF65-F5344CB8AC3E}">
        <p14:creationId xmlns:p14="http://schemas.microsoft.com/office/powerpoint/2010/main" val="414530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2050"/>
                                        </p:tgtEl>
                                        <p:attrNameLst>
                                          <p:attrName>style.opacity</p:attrName>
                                        </p:attrNameLst>
                                      </p:cBhvr>
                                      <p:to>
                                        <p:strVal val="0.25"/>
                                      </p:to>
                                    </p:set>
                                    <p:animEffect filter="image" prLst="opacity: 0.25">
                                      <p:cBhvr rctx="IE">
                                        <p:cTn id="7" dur="indefinite"/>
                                        <p:tgtEl>
                                          <p:spTgt spid="2050"/>
                                        </p:tgtEl>
                                      </p:cBhvr>
                                    </p:animEffect>
                                  </p:childTnLst>
                                </p:cTn>
                              </p:par>
                              <p:par>
                                <p:cTn id="8" presetID="42" presetClass="path" presetSubtype="0" accel="50000" decel="50000" fill="hold" nodeType="withEffect">
                                  <p:stCondLst>
                                    <p:cond delay="0"/>
                                  </p:stCondLst>
                                  <p:childTnLst>
                                    <p:animMotion origin="layout" path="M 0 3.7037E-7 L 0 -0.09282 " pathEditMode="relative" rAng="0" ptsTypes="AA">
                                      <p:cBhvr>
                                        <p:cTn id="9" dur="500" fill="hold"/>
                                        <p:tgtEl>
                                          <p:spTgt spid="2050"/>
                                        </p:tgtEl>
                                        <p:attrNameLst>
                                          <p:attrName>ppt_x</p:attrName>
                                          <p:attrName>ppt_y</p:attrName>
                                        </p:attrNameLst>
                                      </p:cBhvr>
                                      <p:rCtr x="0" y="-4653"/>
                                    </p:animMotion>
                                  </p:childTnLst>
                                </p:cTn>
                              </p:par>
                              <p:par>
                                <p:cTn id="10" presetID="2" presetClass="entr" presetSubtype="4"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8" grpId="0"/>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3371"/>
          <a:stretch/>
        </p:blipFill>
        <p:spPr bwMode="auto">
          <a:xfrm>
            <a:off x="3629840" y="914400"/>
            <a:ext cx="4752160" cy="594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pPr algn="ctr"/>
            <a:r>
              <a:rPr lang="en-US" b="1" dirty="0" smtClean="0"/>
              <a:t>Most Recent Flexible Approach</a:t>
            </a:r>
            <a:endParaRPr lang="en-US" dirty="0"/>
          </a:p>
        </p:txBody>
      </p:sp>
      <p:sp>
        <p:nvSpPr>
          <p:cNvPr id="5" name="TextBox 4"/>
          <p:cNvSpPr txBox="1"/>
          <p:nvPr/>
        </p:nvSpPr>
        <p:spPr>
          <a:xfrm>
            <a:off x="3324225" y="3576936"/>
            <a:ext cx="5048250" cy="461665"/>
          </a:xfrm>
          <a:prstGeom prst="rect">
            <a:avLst/>
          </a:prstGeom>
          <a:solidFill>
            <a:schemeClr val="bg1"/>
          </a:solidFill>
        </p:spPr>
        <p:txBody>
          <a:bodyPr wrap="square" rtlCol="0">
            <a:spAutoFit/>
          </a:bodyPr>
          <a:lstStyle/>
          <a:p>
            <a:pPr algn="ctr"/>
            <a:r>
              <a:rPr lang="en-US" sz="2400" b="1" dirty="0">
                <a:solidFill>
                  <a:srgbClr val="FF0000"/>
                </a:solidFill>
              </a:rPr>
              <a:t>CVPR 2015</a:t>
            </a:r>
            <a:endParaRPr lang="en-US" sz="2400" dirty="0">
              <a:solidFill>
                <a:srgbClr val="FF0000"/>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1" y="1676400"/>
            <a:ext cx="7505075" cy="1614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700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750"/>
                                  </p:stCondLst>
                                  <p:childTnLst>
                                    <p:set>
                                      <p:cBhvr rctx="PPT">
                                        <p:cTn id="6" dur="indefinite"/>
                                        <p:tgtEl>
                                          <p:spTgt spid="4098"/>
                                        </p:tgtEl>
                                        <p:attrNameLst>
                                          <p:attrName>style.opacity</p:attrName>
                                        </p:attrNameLst>
                                      </p:cBhvr>
                                      <p:to>
                                        <p:strVal val="0.5"/>
                                      </p:to>
                                    </p:set>
                                    <p:animEffect filter="image" prLst="opacity: 0.5">
                                      <p:cBhvr rctx="IE">
                                        <p:cTn id="7" dur="indefinite"/>
                                        <p:tgtEl>
                                          <p:spTgt spid="4098"/>
                                        </p:tgtEl>
                                      </p:cBhvr>
                                    </p:animEffect>
                                  </p:childTnLst>
                                </p:cTn>
                              </p:par>
                              <p:par>
                                <p:cTn id="8" presetID="1" presetClass="entr" presetSubtype="0" fill="hold" grpId="0" nodeType="withEffect">
                                  <p:stCondLst>
                                    <p:cond delay="75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ntr" presetSubtype="0" fill="hold" nodeType="withEffect">
                                  <p:stCondLst>
                                    <p:cond delay="750"/>
                                  </p:stCondLst>
                                  <p:childTnLst>
                                    <p:set>
                                      <p:cBhvr>
                                        <p:cTn id="11"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Content Placeholder 2"/>
              <p:cNvSpPr txBox="1">
                <a:spLocks/>
              </p:cNvSpPr>
              <p:nvPr/>
            </p:nvSpPr>
            <p:spPr>
              <a:xfrm>
                <a:off x="1905000" y="1371600"/>
                <a:ext cx="8229600" cy="35814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a:rPr>
                                <m:t>argmin</m:t>
                              </m:r>
                            </m:e>
                            <m:lim>
                              <m:sSub>
                                <m:sSubPr>
                                  <m:ctrlPr>
                                    <a:rPr lang="en-US" b="1" i="1">
                                      <a:latin typeface="Cambria Math" panose="02040503050406030204" pitchFamily="18" charset="0"/>
                                    </a:rPr>
                                  </m:ctrlPr>
                                </m:sSubPr>
                                <m:e>
                                  <m:r>
                                    <a:rPr lang="en-US" b="1">
                                      <a:latin typeface="Cambria Math"/>
                                    </a:rPr>
                                    <m:t>𝐝</m:t>
                                  </m:r>
                                </m:e>
                                <m:sub>
                                  <m:r>
                                    <a:rPr lang="en-US">
                                      <a:latin typeface="Cambria Math"/>
                                    </a:rPr>
                                    <m:t>1</m:t>
                                  </m:r>
                                  <m:r>
                                    <a:rPr lang="en-US" b="1">
                                      <a:latin typeface="Cambria Math"/>
                                    </a:rPr>
                                    <m:t>,…</m:t>
                                  </m:r>
                                  <m:r>
                                    <a:rPr lang="en-US">
                                      <a:latin typeface="Cambria Math"/>
                                    </a:rPr>
                                    <m:t>,</m:t>
                                  </m:r>
                                  <m:r>
                                    <m:rPr>
                                      <m:sty m:val="p"/>
                                    </m:rPr>
                                    <a:rPr lang="en-US">
                                      <a:latin typeface="Cambria Math"/>
                                    </a:rPr>
                                    <m:t>K</m:t>
                                  </m:r>
                                </m:sub>
                              </m:sSub>
                              <m:r>
                                <a:rPr lang="en-US" i="1">
                                  <a:latin typeface="Cambria Math"/>
                                </a:rPr>
                                <m:t>,</m:t>
                              </m:r>
                              <m:sSub>
                                <m:sSubPr>
                                  <m:ctrlPr>
                                    <a:rPr lang="en-US" b="1" i="1">
                                      <a:latin typeface="Cambria Math" panose="02040503050406030204" pitchFamily="18" charset="0"/>
                                    </a:rPr>
                                  </m:ctrlPr>
                                </m:sSubPr>
                                <m:e>
                                  <m:r>
                                    <a:rPr lang="en-US" b="1">
                                      <a:latin typeface="Cambria Math"/>
                                    </a:rPr>
                                    <m:t>𝐳</m:t>
                                  </m:r>
                                </m:e>
                                <m:sub>
                                  <m:r>
                                    <a:rPr lang="en-US">
                                      <a:latin typeface="Cambria Math"/>
                                    </a:rPr>
                                    <m:t>1</m:t>
                                  </m:r>
                                  <m:r>
                                    <a:rPr lang="en-US" b="1">
                                      <a:latin typeface="Cambria Math"/>
                                    </a:rPr>
                                    <m:t>,…,</m:t>
                                  </m:r>
                                  <m:r>
                                    <a:rPr lang="en-US" b="1">
                                      <a:latin typeface="Cambria Math"/>
                                    </a:rPr>
                                    <m:t>𝐊</m:t>
                                  </m:r>
                                </m:sub>
                              </m:sSub>
                            </m:lim>
                          </m:limLow>
                        </m:fName>
                        <m:e>
                          <m:f>
                            <m:fPr>
                              <m:ctrlPr>
                                <a:rPr lang="en-US" i="1">
                                  <a:latin typeface="Cambria Math" panose="02040503050406030204" pitchFamily="18" charset="0"/>
                                </a:rPr>
                              </m:ctrlPr>
                            </m:fPr>
                            <m:num>
                              <m:r>
                                <a:rPr lang="en-US" i="1">
                                  <a:latin typeface="Cambria Math"/>
                                </a:rPr>
                                <m:t>1</m:t>
                              </m:r>
                            </m:num>
                            <m:den>
                              <m:r>
                                <a:rPr lang="en-US" i="1">
                                  <a:latin typeface="Cambria Math"/>
                                </a:rPr>
                                <m:t>2</m:t>
                              </m:r>
                            </m:den>
                          </m:f>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b="1">
                                      <a:latin typeface="Cambria Math"/>
                                    </a:rPr>
                                    <m:t>𝐱</m:t>
                                  </m:r>
                                  <m:r>
                                    <a:rPr lang="en-US" i="1">
                                      <a:latin typeface="Cambria Math"/>
                                    </a:rPr>
                                    <m:t>−</m:t>
                                  </m:r>
                                  <m:r>
                                    <a:rPr lang="en-US" b="1">
                                      <a:solidFill>
                                        <a:srgbClr val="FF0000"/>
                                      </a:solidFill>
                                      <a:latin typeface="Cambria Math"/>
                                    </a:rPr>
                                    <m:t>𝐌</m:t>
                                  </m:r>
                                  <m:nary>
                                    <m:naryPr>
                                      <m:chr m:val="∑"/>
                                      <m:ctrlPr>
                                        <a:rPr lang="en-US" i="1">
                                          <a:latin typeface="Cambria Math" panose="02040503050406030204" pitchFamily="18" charset="0"/>
                                        </a:rPr>
                                      </m:ctrlPr>
                                    </m:naryPr>
                                    <m:sub>
                                      <m:r>
                                        <m:rPr>
                                          <m:brk m:alnAt="23"/>
                                        </m:rPr>
                                        <a:rPr lang="en-US" i="1">
                                          <a:latin typeface="Cambria Math"/>
                                        </a:rPr>
                                        <m:t>𝑘</m:t>
                                      </m:r>
                                      <m:r>
                                        <a:rPr lang="en-US" i="1">
                                          <a:latin typeface="Cambria Math"/>
                                        </a:rPr>
                                        <m:t>=1</m:t>
                                      </m:r>
                                    </m:sub>
                                    <m:sup>
                                      <m:r>
                                        <a:rPr lang="en-US" i="1">
                                          <a:latin typeface="Cambria Math"/>
                                        </a:rPr>
                                        <m:t>𝐾</m:t>
                                      </m:r>
                                    </m:sup>
                                    <m:e>
                                      <m:sSub>
                                        <m:sSubPr>
                                          <m:ctrlPr>
                                            <a:rPr lang="en-US" i="1">
                                              <a:latin typeface="Cambria Math" panose="02040503050406030204" pitchFamily="18" charset="0"/>
                                            </a:rPr>
                                          </m:ctrlPr>
                                        </m:sSubPr>
                                        <m:e>
                                          <m:r>
                                            <a:rPr lang="en-US" b="1">
                                              <a:latin typeface="Cambria Math"/>
                                            </a:rPr>
                                            <m:t>𝐝</m:t>
                                          </m:r>
                                        </m:e>
                                        <m:sub>
                                          <m:r>
                                            <a:rPr lang="en-US" i="1">
                                              <a:latin typeface="Cambria Math"/>
                                            </a:rPr>
                                            <m:t>𝑘</m:t>
                                          </m:r>
                                        </m:sub>
                                      </m:sSub>
                                      <m:r>
                                        <a:rPr lang="en-US" i="1">
                                          <a:latin typeface="Cambria Math"/>
                                        </a:rPr>
                                        <m:t>∗</m:t>
                                      </m:r>
                                      <m:sSub>
                                        <m:sSubPr>
                                          <m:ctrlPr>
                                            <a:rPr lang="en-US" i="1">
                                              <a:latin typeface="Cambria Math" panose="02040503050406030204" pitchFamily="18" charset="0"/>
                                            </a:rPr>
                                          </m:ctrlPr>
                                        </m:sSubPr>
                                        <m:e>
                                          <m:r>
                                            <a:rPr lang="en-US" b="1">
                                              <a:latin typeface="Cambria Math"/>
                                            </a:rPr>
                                            <m:t>𝐳</m:t>
                                          </m:r>
                                        </m:e>
                                        <m:sub>
                                          <m:r>
                                            <a:rPr lang="en-US" i="1">
                                              <a:latin typeface="Cambria Math"/>
                                            </a:rPr>
                                            <m:t>𝑘</m:t>
                                          </m:r>
                                        </m:sub>
                                      </m:sSub>
                                    </m:e>
                                  </m:nary>
                                </m:e>
                              </m:d>
                            </m:e>
                            <m:sub>
                              <m:r>
                                <a:rPr lang="en-US" i="1">
                                  <a:latin typeface="Cambria Math"/>
                                </a:rPr>
                                <m:t>2</m:t>
                              </m:r>
                            </m:sub>
                            <m:sup>
                              <m:r>
                                <a:rPr lang="en-US" i="1">
                                  <a:latin typeface="Cambria Math"/>
                                </a:rPr>
                                <m:t>2</m:t>
                              </m:r>
                            </m:sup>
                          </m:sSubSup>
                          <m:r>
                            <a:rPr lang="en-US" i="1">
                              <a:latin typeface="Cambria Math"/>
                            </a:rPr>
                            <m:t>+</m:t>
                          </m:r>
                          <m:r>
                            <a:rPr lang="en-US" i="1">
                              <a:solidFill>
                                <a:schemeClr val="tx1">
                                  <a:lumMod val="95000"/>
                                  <a:lumOff val="5000"/>
                                </a:schemeClr>
                              </a:solidFill>
                              <a:latin typeface="Cambria Math"/>
                            </a:rPr>
                            <m:t>𝛽</m:t>
                          </m:r>
                          <m:nary>
                            <m:naryPr>
                              <m:chr m:val="∑"/>
                              <m:ctrlPr>
                                <a:rPr lang="en-US" i="1" smtClean="0">
                                  <a:solidFill>
                                    <a:schemeClr val="tx1">
                                      <a:lumMod val="95000"/>
                                      <a:lumOff val="5000"/>
                                    </a:schemeClr>
                                  </a:solidFill>
                                  <a:latin typeface="Cambria Math" panose="02040503050406030204" pitchFamily="18" charset="0"/>
                                </a:rPr>
                              </m:ctrlPr>
                            </m:naryPr>
                            <m:sub>
                              <m:r>
                                <m:rPr>
                                  <m:brk m:alnAt="23"/>
                                </m:rPr>
                                <a:rPr lang="en-US" i="1">
                                  <a:solidFill>
                                    <a:schemeClr val="tx1">
                                      <a:lumMod val="95000"/>
                                      <a:lumOff val="5000"/>
                                    </a:schemeClr>
                                  </a:solidFill>
                                  <a:latin typeface="Cambria Math"/>
                                </a:rPr>
                                <m:t>𝑘</m:t>
                              </m:r>
                              <m:r>
                                <a:rPr lang="en-US" i="1">
                                  <a:solidFill>
                                    <a:schemeClr val="tx1">
                                      <a:lumMod val="95000"/>
                                      <a:lumOff val="5000"/>
                                    </a:schemeClr>
                                  </a:solidFill>
                                  <a:latin typeface="Cambria Math"/>
                                </a:rPr>
                                <m:t>=1</m:t>
                              </m:r>
                            </m:sub>
                            <m:sup>
                              <m:r>
                                <a:rPr lang="en-US" i="1">
                                  <a:solidFill>
                                    <a:schemeClr val="tx1">
                                      <a:lumMod val="95000"/>
                                      <a:lumOff val="5000"/>
                                    </a:schemeClr>
                                  </a:solidFill>
                                  <a:latin typeface="Cambria Math"/>
                                </a:rPr>
                                <m:t>𝐾</m:t>
                              </m:r>
                            </m:sup>
                            <m:e>
                              <m:sSub>
                                <m:sSubPr>
                                  <m:ctrlPr>
                                    <a:rPr lang="en-US" i="1">
                                      <a:solidFill>
                                        <a:schemeClr val="tx1">
                                          <a:lumMod val="95000"/>
                                          <a:lumOff val="5000"/>
                                        </a:schemeClr>
                                      </a:solidFill>
                                      <a:latin typeface="Cambria Math" panose="02040503050406030204" pitchFamily="18" charset="0"/>
                                    </a:rPr>
                                  </m:ctrlPr>
                                </m:sSubPr>
                                <m:e>
                                  <m:sSub>
                                    <m:sSubPr>
                                      <m:ctrlPr>
                                        <a:rPr lang="en-US" i="1">
                                          <a:solidFill>
                                            <a:schemeClr val="tx1">
                                              <a:lumMod val="95000"/>
                                              <a:lumOff val="5000"/>
                                            </a:schemeClr>
                                          </a:solidFill>
                                          <a:latin typeface="Cambria Math" panose="02040503050406030204" pitchFamily="18" charset="0"/>
                                        </a:rPr>
                                      </m:ctrlPr>
                                    </m:sSubPr>
                                    <m:e>
                                      <m:d>
                                        <m:dPr>
                                          <m:begChr m:val="‖"/>
                                          <m:endChr m:val="‖"/>
                                          <m:ctrlPr>
                                            <a:rPr lang="en-US" i="1">
                                              <a:solidFill>
                                                <a:schemeClr val="tx1">
                                                  <a:lumMod val="95000"/>
                                                  <a:lumOff val="5000"/>
                                                </a:schemeClr>
                                              </a:solidFill>
                                              <a:latin typeface="Cambria Math" panose="02040503050406030204" pitchFamily="18" charset="0"/>
                                            </a:rPr>
                                          </m:ctrlPr>
                                        </m:dPr>
                                        <m:e>
                                          <m:sSub>
                                            <m:sSubPr>
                                              <m:ctrlPr>
                                                <a:rPr lang="en-US" i="1">
                                                  <a:solidFill>
                                                    <a:schemeClr val="tx1">
                                                      <a:lumMod val="95000"/>
                                                      <a:lumOff val="5000"/>
                                                    </a:schemeClr>
                                                  </a:solidFill>
                                                  <a:latin typeface="Cambria Math" panose="02040503050406030204" pitchFamily="18" charset="0"/>
                                                </a:rPr>
                                              </m:ctrlPr>
                                            </m:sSubPr>
                                            <m:e>
                                              <m:r>
                                                <a:rPr lang="en-US" b="1">
                                                  <a:solidFill>
                                                    <a:schemeClr val="tx1">
                                                      <a:lumMod val="95000"/>
                                                      <a:lumOff val="5000"/>
                                                    </a:schemeClr>
                                                  </a:solidFill>
                                                  <a:latin typeface="Cambria Math"/>
                                                </a:rPr>
                                                <m:t>𝐳</m:t>
                                              </m:r>
                                            </m:e>
                                            <m:sub>
                                              <m:r>
                                                <a:rPr lang="en-US" i="1">
                                                  <a:solidFill>
                                                    <a:schemeClr val="tx1">
                                                      <a:lumMod val="95000"/>
                                                      <a:lumOff val="5000"/>
                                                    </a:schemeClr>
                                                  </a:solidFill>
                                                  <a:latin typeface="Cambria Math"/>
                                                </a:rPr>
                                                <m:t>𝑘</m:t>
                                              </m:r>
                                            </m:sub>
                                          </m:sSub>
                                        </m:e>
                                      </m:d>
                                    </m:e>
                                    <m:sub>
                                      <m:r>
                                        <a:rPr lang="en-US" i="1">
                                          <a:solidFill>
                                            <a:schemeClr val="tx1">
                                              <a:lumMod val="95000"/>
                                              <a:lumOff val="5000"/>
                                            </a:schemeClr>
                                          </a:solidFill>
                                          <a:latin typeface="Cambria Math"/>
                                        </a:rPr>
                                        <m:t>1</m:t>
                                      </m:r>
                                      <m:r>
                                        <a:rPr lang="en-US" i="1">
                                          <a:solidFill>
                                            <a:schemeClr val="tx1">
                                              <a:lumMod val="95000"/>
                                              <a:lumOff val="5000"/>
                                            </a:schemeClr>
                                          </a:solidFill>
                                          <a:latin typeface="Cambria Math" panose="02040503050406030204" pitchFamily="18" charset="0"/>
                                        </a:rPr>
                                        <m:t>  </m:t>
                                      </m:r>
                                    </m:sub>
                                  </m:sSub>
                                </m:e>
                                <m:sub/>
                              </m:sSub>
                            </m:e>
                          </m:nary>
                        </m:e>
                      </m:func>
                    </m:oMath>
                  </m:oMathPara>
                </a14:m>
                <a:endParaRPr lang="en-US" sz="3000" dirty="0"/>
              </a:p>
              <a:p>
                <a:pPr marL="0" indent="0">
                  <a:buNone/>
                </a:pPr>
                <a:r>
                  <a:rPr lang="en-US" dirty="0"/>
                  <a:t>Subject to   </a:t>
                </a:r>
                <a14:m>
                  <m:oMath xmlns:m="http://schemas.openxmlformats.org/officeDocument/2006/math">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a:rPr>
                                  <m:t>𝐝</m:t>
                                </m:r>
                              </m:e>
                              <m:sub>
                                <m:r>
                                  <a:rPr lang="en-US" i="1">
                                    <a:latin typeface="Cambria Math"/>
                                  </a:rPr>
                                  <m:t>𝑘</m:t>
                                </m:r>
                              </m:sub>
                            </m:sSub>
                          </m:e>
                        </m:d>
                      </m:e>
                      <m:sub>
                        <m:r>
                          <a:rPr lang="en-US" i="1">
                            <a:latin typeface="Cambria Math"/>
                          </a:rPr>
                          <m:t>2</m:t>
                        </m:r>
                      </m:sub>
                      <m:sup>
                        <m:r>
                          <a:rPr lang="en-US" i="1">
                            <a:latin typeface="Cambria Math"/>
                          </a:rPr>
                          <m:t>2</m:t>
                        </m:r>
                      </m:sup>
                    </m:sSubSup>
                    <m:r>
                      <a:rPr lang="en-US" i="1">
                        <a:latin typeface="Cambria Math"/>
                      </a:rPr>
                      <m:t>≤1     </m:t>
                    </m:r>
                    <m:r>
                      <a:rPr lang="en-US" i="1">
                        <a:latin typeface="Cambria Math"/>
                        <a:ea typeface="Cambria Math"/>
                      </a:rPr>
                      <m:t>∀</m:t>
                    </m:r>
                    <m:r>
                      <a:rPr lang="en-US" i="1">
                        <a:latin typeface="Cambria Math"/>
                        <a:ea typeface="Cambria Math"/>
                      </a:rPr>
                      <m:t>𝑘</m:t>
                    </m:r>
                    <m:r>
                      <a:rPr lang="en-US" i="1">
                        <a:latin typeface="Cambria Math"/>
                        <a:ea typeface="Cambria Math"/>
                      </a:rPr>
                      <m:t>∈{1,…,</m:t>
                    </m:r>
                    <m:r>
                      <a:rPr lang="en-US" i="1">
                        <a:latin typeface="Cambria Math"/>
                        <a:ea typeface="Cambria Math"/>
                      </a:rPr>
                      <m:t>𝐾</m:t>
                    </m:r>
                    <m:r>
                      <a:rPr lang="en-US" i="1">
                        <a:latin typeface="Cambria Math"/>
                        <a:ea typeface="Cambria Math"/>
                      </a:rPr>
                      <m:t>}</m:t>
                    </m:r>
                  </m:oMath>
                </a14:m>
                <a:endParaRPr lang="en-US" dirty="0"/>
              </a:p>
            </p:txBody>
          </p:sp>
        </mc:Choice>
        <mc:Fallback xmlns="">
          <p:sp>
            <p:nvSpPr>
              <p:cNvPr id="12" name="Content Placeholder 2"/>
              <p:cNvSpPr txBox="1">
                <a:spLocks noRot="1" noChangeAspect="1" noMove="1" noResize="1" noEditPoints="1" noAdjustHandles="1" noChangeArrowheads="1" noChangeShapeType="1" noTextEdit="1"/>
              </p:cNvSpPr>
              <p:nvPr/>
            </p:nvSpPr>
            <p:spPr>
              <a:xfrm>
                <a:off x="1905000" y="1371600"/>
                <a:ext cx="8229600" cy="3581400"/>
              </a:xfrm>
              <a:prstGeom prst="rect">
                <a:avLst/>
              </a:prstGeom>
              <a:blipFill rotWithShape="0">
                <a:blip r:embed="rId3"/>
                <a:stretch>
                  <a:fillRect l="-1778"/>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b="1" dirty="0" smtClean="0"/>
              <a:t>General Formulation</a:t>
            </a:r>
            <a:endParaRPr lang="en-US" b="1" dirty="0"/>
          </a:p>
        </p:txBody>
      </p:sp>
      <p:sp>
        <p:nvSpPr>
          <p:cNvPr id="7" name="Rectangle 6"/>
          <p:cNvSpPr/>
          <p:nvPr/>
        </p:nvSpPr>
        <p:spPr>
          <a:xfrm>
            <a:off x="5029201" y="2744830"/>
            <a:ext cx="388607"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2133600" y="4343401"/>
                <a:ext cx="7775014" cy="1200329"/>
              </a:xfrm>
              <a:prstGeom prst="rect">
                <a:avLst/>
              </a:prstGeom>
              <a:noFill/>
            </p:spPr>
            <p:txBody>
              <a:bodyPr wrap="none" rtlCol="0">
                <a:spAutoFit/>
              </a:bodyPr>
              <a:lstStyle/>
              <a:p>
                <a:r>
                  <a:rPr lang="en-US" sz="2400" dirty="0">
                    <a:solidFill>
                      <a:srgbClr val="FF0000"/>
                    </a:solidFill>
                  </a:rPr>
                  <a:t>Block diagonal matrix </a:t>
                </a:r>
                <a14:m>
                  <m:oMath xmlns:m="http://schemas.openxmlformats.org/officeDocument/2006/math">
                    <m:r>
                      <a:rPr lang="en-US" sz="2400" b="1">
                        <a:solidFill>
                          <a:srgbClr val="FF0000"/>
                        </a:solidFill>
                        <a:latin typeface="Cambria Math"/>
                      </a:rPr>
                      <m:t>𝐌</m:t>
                    </m:r>
                  </m:oMath>
                </a14:m>
                <a:r>
                  <a:rPr lang="en-US" sz="2400" dirty="0">
                    <a:solidFill>
                      <a:srgbClr val="FF0000"/>
                    </a:solidFill>
                  </a:rPr>
                  <a:t> </a:t>
                </a:r>
                <a:r>
                  <a:rPr lang="en-US" sz="2400" dirty="0"/>
                  <a:t>allows for</a:t>
                </a:r>
              </a:p>
              <a:p>
                <a:pPr marL="285750" indent="-285750">
                  <a:buFont typeface="Arial" panose="020B0604020202020204" pitchFamily="34" charset="0"/>
                  <a:buChar char="•"/>
                </a:pPr>
                <a:r>
                  <a:rPr lang="en-US" sz="2400" dirty="0"/>
                  <a:t>unmodified filters in boundary regions</a:t>
                </a:r>
              </a:p>
              <a:p>
                <a:pPr marL="285750" indent="-285750">
                  <a:buFont typeface="Arial" panose="020B0604020202020204" pitchFamily="34" charset="0"/>
                  <a:buChar char="•"/>
                </a:pPr>
                <a:r>
                  <a:rPr lang="en-US" sz="2400" dirty="0"/>
                  <a:t>Efficient learning and reconstruction from incomplete data</a:t>
                </a:r>
              </a:p>
            </p:txBody>
          </p:sp>
        </mc:Choice>
        <mc:Fallback xmlns="">
          <p:sp>
            <p:nvSpPr>
              <p:cNvPr id="9" name="TextBox 8"/>
              <p:cNvSpPr txBox="1">
                <a:spLocks noRot="1" noChangeAspect="1" noMove="1" noResize="1" noEditPoints="1" noAdjustHandles="1" noChangeArrowheads="1" noChangeShapeType="1" noTextEdit="1"/>
              </p:cNvSpPr>
              <p:nvPr/>
            </p:nvSpPr>
            <p:spPr>
              <a:xfrm>
                <a:off x="609600" y="4343400"/>
                <a:ext cx="7775014" cy="1200329"/>
              </a:xfrm>
              <a:prstGeom prst="rect">
                <a:avLst/>
              </a:prstGeom>
              <a:blipFill rotWithShape="1">
                <a:blip r:embed="rId4"/>
                <a:stretch>
                  <a:fillRect l="-1176" t="-4082" r="-235" b="-10714"/>
                </a:stretch>
              </a:blipFill>
            </p:spPr>
            <p:txBody>
              <a:bodyPr/>
              <a:lstStyle/>
              <a:p>
                <a:r>
                  <a:rPr lang="en-US">
                    <a:noFill/>
                  </a:rPr>
                  <a:t> </a:t>
                </a:r>
              </a:p>
            </p:txBody>
          </p:sp>
        </mc:Fallback>
      </mc:AlternateContent>
    </p:spTree>
    <p:extLst>
      <p:ext uri="{BB962C8B-B14F-4D97-AF65-F5344CB8AC3E}">
        <p14:creationId xmlns:p14="http://schemas.microsoft.com/office/powerpoint/2010/main" val="32760085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1143000"/>
          </a:xfrm>
        </p:spPr>
        <p:txBody>
          <a:bodyPr/>
          <a:lstStyle/>
          <a:p>
            <a:r>
              <a:rPr lang="en-US" b="1" dirty="0" smtClean="0"/>
              <a:t>Splitting the Objective</a:t>
            </a:r>
            <a:endParaRPr lang="en-US" b="1" dirty="0"/>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1905000" y="1371600"/>
                <a:ext cx="8229600" cy="35814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a:rPr>
                                <m:t>argmin</m:t>
                              </m:r>
                            </m:e>
                            <m:lim>
                              <m:sSub>
                                <m:sSubPr>
                                  <m:ctrlPr>
                                    <a:rPr lang="en-US" b="1" i="1">
                                      <a:latin typeface="Cambria Math" panose="02040503050406030204" pitchFamily="18" charset="0"/>
                                    </a:rPr>
                                  </m:ctrlPr>
                                </m:sSubPr>
                                <m:e>
                                  <m:r>
                                    <a:rPr lang="en-US" b="1">
                                      <a:latin typeface="Cambria Math"/>
                                    </a:rPr>
                                    <m:t>𝐝</m:t>
                                  </m:r>
                                </m:e>
                                <m:sub>
                                  <m:r>
                                    <a:rPr lang="en-US">
                                      <a:latin typeface="Cambria Math"/>
                                    </a:rPr>
                                    <m:t>1</m:t>
                                  </m:r>
                                  <m:r>
                                    <a:rPr lang="en-US" b="1">
                                      <a:latin typeface="Cambria Math"/>
                                    </a:rPr>
                                    <m:t>,…</m:t>
                                  </m:r>
                                  <m:r>
                                    <a:rPr lang="en-US">
                                      <a:latin typeface="Cambria Math"/>
                                    </a:rPr>
                                    <m:t>,</m:t>
                                  </m:r>
                                  <m:r>
                                    <m:rPr>
                                      <m:sty m:val="p"/>
                                    </m:rPr>
                                    <a:rPr lang="en-US">
                                      <a:latin typeface="Cambria Math"/>
                                    </a:rPr>
                                    <m:t>K</m:t>
                                  </m:r>
                                </m:sub>
                              </m:sSub>
                              <m:r>
                                <a:rPr lang="en-US" i="1">
                                  <a:latin typeface="Cambria Math"/>
                                </a:rPr>
                                <m:t>,</m:t>
                              </m:r>
                              <m:sSub>
                                <m:sSubPr>
                                  <m:ctrlPr>
                                    <a:rPr lang="en-US" b="1" i="1">
                                      <a:solidFill>
                                        <a:srgbClr val="FF0000"/>
                                      </a:solidFill>
                                      <a:latin typeface="Cambria Math" panose="02040503050406030204" pitchFamily="18" charset="0"/>
                                    </a:rPr>
                                  </m:ctrlPr>
                                </m:sSubPr>
                                <m:e>
                                  <m:r>
                                    <a:rPr lang="en-US" b="1">
                                      <a:solidFill>
                                        <a:srgbClr val="FF0000"/>
                                      </a:solidFill>
                                      <a:latin typeface="Cambria Math"/>
                                    </a:rPr>
                                    <m:t>𝐳</m:t>
                                  </m:r>
                                </m:e>
                                <m:sub>
                                  <m:r>
                                    <a:rPr lang="en-US">
                                      <a:solidFill>
                                        <a:srgbClr val="FF0000"/>
                                      </a:solidFill>
                                      <a:latin typeface="Cambria Math"/>
                                    </a:rPr>
                                    <m:t>1</m:t>
                                  </m:r>
                                  <m:r>
                                    <a:rPr lang="en-US" b="1">
                                      <a:solidFill>
                                        <a:srgbClr val="FF0000"/>
                                      </a:solidFill>
                                      <a:latin typeface="Cambria Math"/>
                                    </a:rPr>
                                    <m:t>,…,</m:t>
                                  </m:r>
                                  <m:r>
                                    <a:rPr lang="en-US" b="1">
                                      <a:solidFill>
                                        <a:srgbClr val="FF0000"/>
                                      </a:solidFill>
                                      <a:latin typeface="Cambria Math"/>
                                    </a:rPr>
                                    <m:t>𝐊</m:t>
                                  </m:r>
                                </m:sub>
                              </m:sSub>
                            </m:lim>
                          </m:limLow>
                        </m:fName>
                        <m:e>
                          <m:f>
                            <m:fPr>
                              <m:ctrlPr>
                                <a:rPr lang="en-US" i="1">
                                  <a:latin typeface="Cambria Math" panose="02040503050406030204" pitchFamily="18" charset="0"/>
                                </a:rPr>
                              </m:ctrlPr>
                            </m:fPr>
                            <m:num>
                              <m:r>
                                <a:rPr lang="en-US" i="1">
                                  <a:latin typeface="Cambria Math"/>
                                </a:rPr>
                                <m:t>1</m:t>
                              </m:r>
                            </m:num>
                            <m:den>
                              <m:r>
                                <a:rPr lang="en-US" i="1">
                                  <a:latin typeface="Cambria Math"/>
                                </a:rPr>
                                <m:t>2</m:t>
                              </m:r>
                            </m:den>
                          </m:f>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b="1">
                                      <a:latin typeface="Cambria Math"/>
                                    </a:rPr>
                                    <m:t>𝐱</m:t>
                                  </m:r>
                                  <m:r>
                                    <a:rPr lang="en-US" i="1">
                                      <a:latin typeface="Cambria Math"/>
                                    </a:rPr>
                                    <m:t>−</m:t>
                                  </m:r>
                                  <m:r>
                                    <a:rPr lang="en-US" b="1">
                                      <a:solidFill>
                                        <a:srgbClr val="FF0000"/>
                                      </a:solidFill>
                                      <a:latin typeface="Cambria Math"/>
                                    </a:rPr>
                                    <m:t>𝐌</m:t>
                                  </m:r>
                                  <m:nary>
                                    <m:naryPr>
                                      <m:chr m:val="∑"/>
                                      <m:ctrlPr>
                                        <a:rPr lang="en-US" i="1">
                                          <a:latin typeface="Cambria Math" panose="02040503050406030204" pitchFamily="18" charset="0"/>
                                        </a:rPr>
                                      </m:ctrlPr>
                                    </m:naryPr>
                                    <m:sub>
                                      <m:r>
                                        <m:rPr>
                                          <m:brk m:alnAt="23"/>
                                        </m:rPr>
                                        <a:rPr lang="en-US" i="1">
                                          <a:latin typeface="Cambria Math"/>
                                        </a:rPr>
                                        <m:t>𝑘</m:t>
                                      </m:r>
                                      <m:r>
                                        <a:rPr lang="en-US" i="1">
                                          <a:latin typeface="Cambria Math"/>
                                        </a:rPr>
                                        <m:t>=1</m:t>
                                      </m:r>
                                    </m:sub>
                                    <m:sup>
                                      <m:r>
                                        <a:rPr lang="en-US" i="1">
                                          <a:latin typeface="Cambria Math"/>
                                        </a:rPr>
                                        <m:t>𝐾</m:t>
                                      </m:r>
                                    </m:sup>
                                    <m:e>
                                      <m:sSub>
                                        <m:sSubPr>
                                          <m:ctrlPr>
                                            <a:rPr lang="en-US" i="1">
                                              <a:latin typeface="Cambria Math" panose="02040503050406030204" pitchFamily="18" charset="0"/>
                                            </a:rPr>
                                          </m:ctrlPr>
                                        </m:sSubPr>
                                        <m:e>
                                          <m:r>
                                            <a:rPr lang="en-US" b="1">
                                              <a:latin typeface="Cambria Math"/>
                                            </a:rPr>
                                            <m:t>𝐝</m:t>
                                          </m:r>
                                        </m:e>
                                        <m:sub>
                                          <m:r>
                                            <a:rPr lang="en-US" i="1">
                                              <a:latin typeface="Cambria Math"/>
                                            </a:rPr>
                                            <m:t>𝑘</m:t>
                                          </m:r>
                                        </m:sub>
                                      </m:sSub>
                                      <m:r>
                                        <a:rPr lang="en-US" i="1">
                                          <a:latin typeface="Cambria Math"/>
                                        </a:rPr>
                                        <m:t>∗</m:t>
                                      </m:r>
                                      <m:sSub>
                                        <m:sSubPr>
                                          <m:ctrlPr>
                                            <a:rPr lang="en-US" i="1">
                                              <a:solidFill>
                                                <a:srgbClr val="FF0000"/>
                                              </a:solidFill>
                                              <a:latin typeface="Cambria Math" panose="02040503050406030204" pitchFamily="18" charset="0"/>
                                            </a:rPr>
                                          </m:ctrlPr>
                                        </m:sSubPr>
                                        <m:e>
                                          <m:r>
                                            <a:rPr lang="en-US" b="1">
                                              <a:solidFill>
                                                <a:srgbClr val="FF0000"/>
                                              </a:solidFill>
                                              <a:latin typeface="Cambria Math"/>
                                            </a:rPr>
                                            <m:t>𝐳</m:t>
                                          </m:r>
                                        </m:e>
                                        <m:sub>
                                          <m:r>
                                            <a:rPr lang="en-US" i="1">
                                              <a:solidFill>
                                                <a:srgbClr val="FF0000"/>
                                              </a:solidFill>
                                              <a:latin typeface="Cambria Math"/>
                                            </a:rPr>
                                            <m:t>𝑘</m:t>
                                          </m:r>
                                        </m:sub>
                                      </m:sSub>
                                    </m:e>
                                  </m:nary>
                                </m:e>
                              </m:d>
                            </m:e>
                            <m:sub>
                              <m:r>
                                <a:rPr lang="en-US" i="1">
                                  <a:latin typeface="Cambria Math"/>
                                </a:rPr>
                                <m:t>2</m:t>
                              </m:r>
                            </m:sub>
                            <m:sup>
                              <m:r>
                                <a:rPr lang="en-US" i="1">
                                  <a:latin typeface="Cambria Math"/>
                                </a:rPr>
                                <m:t>2</m:t>
                              </m:r>
                            </m:sup>
                          </m:sSubSup>
                          <m:r>
                            <a:rPr lang="en-US" i="1">
                              <a:latin typeface="Cambria Math"/>
                            </a:rPr>
                            <m:t>+</m:t>
                          </m:r>
                          <m:r>
                            <a:rPr lang="en-US" i="1" smtClean="0">
                              <a:solidFill>
                                <a:schemeClr val="tx1">
                                  <a:lumMod val="95000"/>
                                  <a:lumOff val="5000"/>
                                </a:schemeClr>
                              </a:solidFill>
                              <a:latin typeface="Cambria Math"/>
                            </a:rPr>
                            <m:t>𝛽</m:t>
                          </m:r>
                          <m:nary>
                            <m:naryPr>
                              <m:chr m:val="∑"/>
                              <m:ctrlPr>
                                <a:rPr lang="en-US" i="1">
                                  <a:solidFill>
                                    <a:schemeClr val="tx1">
                                      <a:lumMod val="95000"/>
                                      <a:lumOff val="5000"/>
                                    </a:schemeClr>
                                  </a:solidFill>
                                  <a:latin typeface="Cambria Math" panose="02040503050406030204" pitchFamily="18" charset="0"/>
                                </a:rPr>
                              </m:ctrlPr>
                            </m:naryPr>
                            <m:sub>
                              <m:r>
                                <m:rPr>
                                  <m:brk m:alnAt="23"/>
                                </m:rPr>
                                <a:rPr lang="en-US" i="1">
                                  <a:solidFill>
                                    <a:schemeClr val="tx1">
                                      <a:lumMod val="95000"/>
                                      <a:lumOff val="5000"/>
                                    </a:schemeClr>
                                  </a:solidFill>
                                  <a:latin typeface="Cambria Math"/>
                                </a:rPr>
                                <m:t>𝑘</m:t>
                              </m:r>
                              <m:r>
                                <a:rPr lang="en-US" i="1">
                                  <a:solidFill>
                                    <a:schemeClr val="tx1">
                                      <a:lumMod val="95000"/>
                                      <a:lumOff val="5000"/>
                                    </a:schemeClr>
                                  </a:solidFill>
                                  <a:latin typeface="Cambria Math"/>
                                </a:rPr>
                                <m:t>=1</m:t>
                              </m:r>
                            </m:sub>
                            <m:sup>
                              <m:r>
                                <a:rPr lang="en-US" i="1">
                                  <a:solidFill>
                                    <a:schemeClr val="tx1">
                                      <a:lumMod val="95000"/>
                                      <a:lumOff val="5000"/>
                                    </a:schemeClr>
                                  </a:solidFill>
                                  <a:latin typeface="Cambria Math"/>
                                </a:rPr>
                                <m:t>𝐾</m:t>
                              </m:r>
                            </m:sup>
                            <m:e>
                              <m:sSub>
                                <m:sSubPr>
                                  <m:ctrlPr>
                                    <a:rPr lang="en-US" i="1">
                                      <a:solidFill>
                                        <a:schemeClr val="tx1">
                                          <a:lumMod val="95000"/>
                                          <a:lumOff val="5000"/>
                                        </a:schemeClr>
                                      </a:solidFill>
                                      <a:latin typeface="Cambria Math" panose="02040503050406030204" pitchFamily="18" charset="0"/>
                                    </a:rPr>
                                  </m:ctrlPr>
                                </m:sSubPr>
                                <m:e>
                                  <m:sSub>
                                    <m:sSubPr>
                                      <m:ctrlPr>
                                        <a:rPr lang="en-US" i="1">
                                          <a:solidFill>
                                            <a:schemeClr val="tx1">
                                              <a:lumMod val="95000"/>
                                              <a:lumOff val="5000"/>
                                            </a:schemeClr>
                                          </a:solidFill>
                                          <a:latin typeface="Cambria Math" panose="02040503050406030204" pitchFamily="18" charset="0"/>
                                        </a:rPr>
                                      </m:ctrlPr>
                                    </m:sSubPr>
                                    <m:e>
                                      <m:d>
                                        <m:dPr>
                                          <m:begChr m:val="‖"/>
                                          <m:endChr m:val="‖"/>
                                          <m:ctrlPr>
                                            <a:rPr lang="en-US" i="1">
                                              <a:solidFill>
                                                <a:schemeClr val="tx1">
                                                  <a:lumMod val="95000"/>
                                                  <a:lumOff val="5000"/>
                                                </a:schemeClr>
                                              </a:solidFill>
                                              <a:latin typeface="Cambria Math" panose="02040503050406030204" pitchFamily="18" charset="0"/>
                                            </a:rPr>
                                          </m:ctrlPr>
                                        </m:dPr>
                                        <m:e>
                                          <m:sSub>
                                            <m:sSubPr>
                                              <m:ctrlPr>
                                                <a:rPr lang="en-US" i="1" smtClean="0">
                                                  <a:solidFill>
                                                    <a:srgbClr val="FF0000"/>
                                                  </a:solidFill>
                                                  <a:latin typeface="Cambria Math" panose="02040503050406030204" pitchFamily="18" charset="0"/>
                                                </a:rPr>
                                              </m:ctrlPr>
                                            </m:sSubPr>
                                            <m:e>
                                              <m:r>
                                                <a:rPr lang="en-US" b="1">
                                                  <a:solidFill>
                                                    <a:srgbClr val="FF0000"/>
                                                  </a:solidFill>
                                                  <a:latin typeface="Cambria Math"/>
                                                </a:rPr>
                                                <m:t>𝐳</m:t>
                                              </m:r>
                                            </m:e>
                                            <m:sub>
                                              <m:r>
                                                <a:rPr lang="en-US" i="1">
                                                  <a:solidFill>
                                                    <a:srgbClr val="FF0000"/>
                                                  </a:solidFill>
                                                  <a:latin typeface="Cambria Math"/>
                                                </a:rPr>
                                                <m:t>𝑘</m:t>
                                              </m:r>
                                            </m:sub>
                                          </m:sSub>
                                        </m:e>
                                      </m:d>
                                    </m:e>
                                    <m:sub>
                                      <m:r>
                                        <a:rPr lang="en-US" i="1">
                                          <a:solidFill>
                                            <a:schemeClr val="tx1">
                                              <a:lumMod val="95000"/>
                                              <a:lumOff val="5000"/>
                                            </a:schemeClr>
                                          </a:solidFill>
                                          <a:latin typeface="Cambria Math"/>
                                        </a:rPr>
                                        <m:t>1</m:t>
                                      </m:r>
                                      <m:r>
                                        <a:rPr lang="en-US" i="1">
                                          <a:solidFill>
                                            <a:schemeClr val="tx1">
                                              <a:lumMod val="95000"/>
                                              <a:lumOff val="5000"/>
                                            </a:schemeClr>
                                          </a:solidFill>
                                          <a:latin typeface="Cambria Math" panose="02040503050406030204" pitchFamily="18" charset="0"/>
                                        </a:rPr>
                                        <m:t>  </m:t>
                                      </m:r>
                                    </m:sub>
                                  </m:sSub>
                                </m:e>
                                <m:sub/>
                              </m:sSub>
                            </m:e>
                          </m:nary>
                        </m:e>
                      </m:func>
                    </m:oMath>
                  </m:oMathPara>
                </a14:m>
                <a:endParaRPr lang="en-US" sz="3000" dirty="0"/>
              </a:p>
              <a:p>
                <a:pPr marL="0" indent="0">
                  <a:buNone/>
                </a:pPr>
                <a:r>
                  <a:rPr lang="en-US" dirty="0"/>
                  <a:t>Subject to   </a:t>
                </a:r>
                <a14:m>
                  <m:oMath xmlns:m="http://schemas.openxmlformats.org/officeDocument/2006/math">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a:rPr>
                                  <m:t>𝐝</m:t>
                                </m:r>
                              </m:e>
                              <m:sub>
                                <m:r>
                                  <a:rPr lang="en-US" i="1">
                                    <a:latin typeface="Cambria Math"/>
                                  </a:rPr>
                                  <m:t>𝑘</m:t>
                                </m:r>
                              </m:sub>
                            </m:sSub>
                          </m:e>
                        </m:d>
                      </m:e>
                      <m:sub>
                        <m:r>
                          <a:rPr lang="en-US" i="1">
                            <a:latin typeface="Cambria Math"/>
                          </a:rPr>
                          <m:t>2</m:t>
                        </m:r>
                      </m:sub>
                      <m:sup>
                        <m:r>
                          <a:rPr lang="en-US" i="1">
                            <a:latin typeface="Cambria Math"/>
                          </a:rPr>
                          <m:t>2</m:t>
                        </m:r>
                      </m:sup>
                    </m:sSubSup>
                    <m:r>
                      <a:rPr lang="en-US" i="1">
                        <a:latin typeface="Cambria Math"/>
                      </a:rPr>
                      <m:t>≤1     </m:t>
                    </m:r>
                    <m:r>
                      <a:rPr lang="en-US" i="1">
                        <a:latin typeface="Cambria Math"/>
                        <a:ea typeface="Cambria Math"/>
                      </a:rPr>
                      <m:t>∀</m:t>
                    </m:r>
                    <m:r>
                      <a:rPr lang="en-US" i="1">
                        <a:latin typeface="Cambria Math"/>
                        <a:ea typeface="Cambria Math"/>
                      </a:rPr>
                      <m:t>𝑘</m:t>
                    </m:r>
                    <m:r>
                      <a:rPr lang="en-US" i="1">
                        <a:latin typeface="Cambria Math"/>
                        <a:ea typeface="Cambria Math"/>
                      </a:rPr>
                      <m:t>∈{1,…,</m:t>
                    </m:r>
                    <m:r>
                      <a:rPr lang="en-US" i="1">
                        <a:latin typeface="Cambria Math"/>
                        <a:ea typeface="Cambria Math"/>
                      </a:rPr>
                      <m:t>𝐾</m:t>
                    </m:r>
                    <m:r>
                      <a:rPr lang="en-US" i="1">
                        <a:latin typeface="Cambria Math"/>
                        <a:ea typeface="Cambria Math"/>
                      </a:rPr>
                      <m:t>}</m:t>
                    </m:r>
                  </m:oMath>
                </a14:m>
                <a:endParaRPr lang="en-US"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1905000" y="1371600"/>
                <a:ext cx="8229600" cy="3581400"/>
              </a:xfrm>
              <a:prstGeom prst="rect">
                <a:avLst/>
              </a:prstGeom>
              <a:blipFill rotWithShape="0">
                <a:blip r:embed="rId2"/>
                <a:stretch>
                  <a:fillRect l="-1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895601" y="4038601"/>
                <a:ext cx="6550511" cy="646331"/>
              </a:xfrm>
              <a:prstGeom prst="rect">
                <a:avLst/>
              </a:prstGeom>
              <a:noFill/>
            </p:spPr>
            <p:txBody>
              <a:bodyPr wrap="none" rtlCol="0">
                <a:spAutoFit/>
              </a:bodyPr>
              <a:lstStyle/>
              <a:p>
                <a:r>
                  <a:rPr lang="en-US" sz="3600" dirty="0"/>
                  <a:t>Fix </a:t>
                </a:r>
                <a14:m>
                  <m:oMath xmlns:m="http://schemas.openxmlformats.org/officeDocument/2006/math">
                    <m:r>
                      <a:rPr lang="en-US" sz="3600" b="1">
                        <a:latin typeface="Cambria Math"/>
                      </a:rPr>
                      <m:t>𝐝</m:t>
                    </m:r>
                  </m:oMath>
                </a14:m>
                <a:r>
                  <a:rPr lang="en-US" sz="3600" dirty="0"/>
                  <a:t>, solve for the feature maps </a:t>
                </a:r>
                <a14:m>
                  <m:oMath xmlns:m="http://schemas.openxmlformats.org/officeDocument/2006/math">
                    <m:r>
                      <a:rPr lang="en-US" sz="3600" b="1">
                        <a:latin typeface="Cambria Math"/>
                      </a:rPr>
                      <m:t>𝐳</m:t>
                    </m:r>
                  </m:oMath>
                </a14:m>
                <a:endParaRPr lang="en-US" sz="36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1371600" y="4038600"/>
                <a:ext cx="6550511" cy="646331"/>
              </a:xfrm>
              <a:prstGeom prst="rect">
                <a:avLst/>
              </a:prstGeom>
              <a:blipFill rotWithShape="1">
                <a:blip r:embed="rId3"/>
                <a:stretch>
                  <a:fillRect l="-2791" t="-14151" b="-33962"/>
                </a:stretch>
              </a:blipFill>
            </p:spPr>
            <p:txBody>
              <a:bodyPr/>
              <a:lstStyle/>
              <a:p>
                <a:r>
                  <a:rPr lang="en-US">
                    <a:noFill/>
                  </a:rPr>
                  <a:t> </a:t>
                </a:r>
              </a:p>
            </p:txBody>
          </p:sp>
        </mc:Fallback>
      </mc:AlternateContent>
      <p:sp>
        <p:nvSpPr>
          <p:cNvPr id="8" name="Rectangle 7"/>
          <p:cNvSpPr/>
          <p:nvPr/>
        </p:nvSpPr>
        <p:spPr>
          <a:xfrm>
            <a:off x="1905000" y="3162300"/>
            <a:ext cx="7010400" cy="64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390775" y="2533650"/>
            <a:ext cx="990600" cy="5715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327024" y="5257801"/>
            <a:ext cx="5521576" cy="646331"/>
          </a:xfrm>
          <a:prstGeom prst="rect">
            <a:avLst/>
          </a:prstGeom>
          <a:noFill/>
          <a:ln w="28575">
            <a:solidFill>
              <a:schemeClr val="accent5">
                <a:lumMod val="75000"/>
              </a:schemeClr>
            </a:solidFill>
          </a:ln>
        </p:spPr>
        <p:txBody>
          <a:bodyPr wrap="none" rtlCol="0">
            <a:spAutoFit/>
          </a:bodyPr>
          <a:lstStyle/>
          <a:p>
            <a:r>
              <a:rPr lang="en-US" sz="3600" b="1" dirty="0"/>
              <a:t>Inferring Feature Maps Step</a:t>
            </a:r>
          </a:p>
        </p:txBody>
      </p:sp>
      <p:sp>
        <p:nvSpPr>
          <p:cNvPr id="11" name="Rectangle 10"/>
          <p:cNvSpPr/>
          <p:nvPr/>
        </p:nvSpPr>
        <p:spPr>
          <a:xfrm>
            <a:off x="8153400" y="4953000"/>
            <a:ext cx="1676400" cy="1295401"/>
          </a:xfrm>
          <a:prstGeom prst="rect">
            <a:avLst/>
          </a:prstGeom>
          <a:blipFill rotWithShape="1">
            <a:blip r:embed="rId4">
              <a:biLevel thresh="50000"/>
              <a:extLst>
                <a:ext uri="{BEBA8EAE-BF5A-486C-A8C5-ECC9F3942E4B}">
                  <a14:imgProps xmlns:a14="http://schemas.microsoft.com/office/drawing/2010/main">
                    <a14:imgLayer r:embed="rId5">
                      <a14:imgEffect>
                        <a14:sharpenSoften amount="50000"/>
                      </a14:imgEffect>
                    </a14:imgLayer>
                  </a14:imgProps>
                </a:ext>
              </a:extLst>
            </a:blip>
            <a:srcRect/>
            <a:stretch>
              <a:fillRect r="-39645"/>
            </a:stretch>
          </a:blipFill>
        </p:spPr>
        <p:style>
          <a:lnRef idx="0">
            <a:schemeClr val="dk1">
              <a:hueOff val="0"/>
              <a:satOff val="0"/>
              <a:lumOff val="0"/>
              <a:alphaOff val="0"/>
            </a:schemeClr>
          </a:lnRef>
          <a:fillRef idx="1">
            <a:scrgbClr r="0" g="0" b="0"/>
          </a:fillRef>
          <a:effectRef idx="0">
            <a:schemeClr val="accent5">
              <a:tint val="55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84534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1143000"/>
          </a:xfrm>
        </p:spPr>
        <p:txBody>
          <a:bodyPr/>
          <a:lstStyle/>
          <a:p>
            <a:r>
              <a:rPr lang="en-US" b="1" dirty="0" smtClean="0"/>
              <a:t>Splitting the Objective</a:t>
            </a:r>
            <a:endParaRPr lang="en-US" b="1" dirty="0"/>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1905000" y="1371600"/>
                <a:ext cx="8229600" cy="3581400"/>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a:rPr>
                                <m:t>argmin</m:t>
                              </m:r>
                            </m:e>
                            <m:lim>
                              <m:sSub>
                                <m:sSubPr>
                                  <m:ctrlPr>
                                    <a:rPr lang="en-US" b="1" i="1">
                                      <a:solidFill>
                                        <a:srgbClr val="FF0000"/>
                                      </a:solidFill>
                                      <a:latin typeface="Cambria Math" panose="02040503050406030204" pitchFamily="18" charset="0"/>
                                    </a:rPr>
                                  </m:ctrlPr>
                                </m:sSubPr>
                                <m:e>
                                  <m:r>
                                    <a:rPr lang="en-US" b="1">
                                      <a:solidFill>
                                        <a:srgbClr val="FF0000"/>
                                      </a:solidFill>
                                      <a:latin typeface="Cambria Math"/>
                                    </a:rPr>
                                    <m:t>𝐝</m:t>
                                  </m:r>
                                </m:e>
                                <m:sub>
                                  <m:r>
                                    <a:rPr lang="en-US">
                                      <a:solidFill>
                                        <a:srgbClr val="FF0000"/>
                                      </a:solidFill>
                                      <a:latin typeface="Cambria Math"/>
                                    </a:rPr>
                                    <m:t>1</m:t>
                                  </m:r>
                                  <m:r>
                                    <a:rPr lang="en-US" b="1">
                                      <a:solidFill>
                                        <a:srgbClr val="FF0000"/>
                                      </a:solidFill>
                                      <a:latin typeface="Cambria Math"/>
                                    </a:rPr>
                                    <m:t>,…</m:t>
                                  </m:r>
                                  <m:r>
                                    <a:rPr lang="en-US">
                                      <a:solidFill>
                                        <a:srgbClr val="FF0000"/>
                                      </a:solidFill>
                                      <a:latin typeface="Cambria Math"/>
                                    </a:rPr>
                                    <m:t>,</m:t>
                                  </m:r>
                                  <m:r>
                                    <m:rPr>
                                      <m:sty m:val="p"/>
                                    </m:rPr>
                                    <a:rPr lang="en-US">
                                      <a:solidFill>
                                        <a:srgbClr val="FF0000"/>
                                      </a:solidFill>
                                      <a:latin typeface="Cambria Math"/>
                                    </a:rPr>
                                    <m:t>K</m:t>
                                  </m:r>
                                </m:sub>
                              </m:sSub>
                              <m:r>
                                <a:rPr lang="en-US" i="1">
                                  <a:solidFill>
                                    <a:srgbClr val="FF0000"/>
                                  </a:solidFill>
                                  <a:latin typeface="Cambria Math"/>
                                </a:rPr>
                                <m:t>,</m:t>
                              </m:r>
                              <m:sSub>
                                <m:sSubPr>
                                  <m:ctrlPr>
                                    <a:rPr lang="en-US" b="1" i="1">
                                      <a:solidFill>
                                        <a:srgbClr val="FF0000"/>
                                      </a:solidFill>
                                      <a:latin typeface="Cambria Math" panose="02040503050406030204" pitchFamily="18" charset="0"/>
                                    </a:rPr>
                                  </m:ctrlPr>
                                </m:sSubPr>
                                <m:e>
                                  <m:r>
                                    <a:rPr lang="en-US" b="1">
                                      <a:solidFill>
                                        <a:srgbClr val="FF0000"/>
                                      </a:solidFill>
                                      <a:latin typeface="Cambria Math"/>
                                    </a:rPr>
                                    <m:t>𝐳</m:t>
                                  </m:r>
                                </m:e>
                                <m:sub>
                                  <m:r>
                                    <a:rPr lang="en-US">
                                      <a:solidFill>
                                        <a:srgbClr val="FF0000"/>
                                      </a:solidFill>
                                      <a:latin typeface="Cambria Math"/>
                                    </a:rPr>
                                    <m:t>1</m:t>
                                  </m:r>
                                  <m:r>
                                    <a:rPr lang="en-US" b="1">
                                      <a:solidFill>
                                        <a:srgbClr val="FF0000"/>
                                      </a:solidFill>
                                      <a:latin typeface="Cambria Math"/>
                                    </a:rPr>
                                    <m:t>,…,</m:t>
                                  </m:r>
                                  <m:r>
                                    <a:rPr lang="en-US" b="1">
                                      <a:solidFill>
                                        <a:srgbClr val="FF0000"/>
                                      </a:solidFill>
                                      <a:latin typeface="Cambria Math"/>
                                    </a:rPr>
                                    <m:t>𝐊</m:t>
                                  </m:r>
                                </m:sub>
                              </m:sSub>
                            </m:lim>
                          </m:limLow>
                        </m:fName>
                        <m:e>
                          <m:f>
                            <m:fPr>
                              <m:ctrlPr>
                                <a:rPr lang="en-US" i="1">
                                  <a:latin typeface="Cambria Math" panose="02040503050406030204" pitchFamily="18" charset="0"/>
                                </a:rPr>
                              </m:ctrlPr>
                            </m:fPr>
                            <m:num>
                              <m:r>
                                <a:rPr lang="en-US" i="1">
                                  <a:latin typeface="Cambria Math"/>
                                </a:rPr>
                                <m:t>1</m:t>
                              </m:r>
                            </m:num>
                            <m:den>
                              <m:r>
                                <a:rPr lang="en-US" i="1">
                                  <a:latin typeface="Cambria Math"/>
                                </a:rPr>
                                <m:t>2</m:t>
                              </m:r>
                            </m:den>
                          </m:f>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b="1">
                                      <a:latin typeface="Cambria Math"/>
                                    </a:rPr>
                                    <m:t>𝐱</m:t>
                                  </m:r>
                                  <m:r>
                                    <a:rPr lang="en-US" i="1">
                                      <a:latin typeface="Cambria Math"/>
                                    </a:rPr>
                                    <m:t>−</m:t>
                                  </m:r>
                                  <m:r>
                                    <a:rPr lang="en-US" b="1">
                                      <a:solidFill>
                                        <a:srgbClr val="FF0000"/>
                                      </a:solidFill>
                                      <a:latin typeface="Cambria Math"/>
                                    </a:rPr>
                                    <m:t>𝐌</m:t>
                                  </m:r>
                                  <m:nary>
                                    <m:naryPr>
                                      <m:chr m:val="∑"/>
                                      <m:ctrlPr>
                                        <a:rPr lang="en-US" i="1">
                                          <a:latin typeface="Cambria Math" panose="02040503050406030204" pitchFamily="18" charset="0"/>
                                        </a:rPr>
                                      </m:ctrlPr>
                                    </m:naryPr>
                                    <m:sub>
                                      <m:r>
                                        <m:rPr>
                                          <m:brk m:alnAt="23"/>
                                        </m:rPr>
                                        <a:rPr lang="en-US" i="1">
                                          <a:latin typeface="Cambria Math"/>
                                        </a:rPr>
                                        <m:t>𝑘</m:t>
                                      </m:r>
                                      <m:r>
                                        <a:rPr lang="en-US" i="1">
                                          <a:latin typeface="Cambria Math"/>
                                        </a:rPr>
                                        <m:t>=1</m:t>
                                      </m:r>
                                    </m:sub>
                                    <m:sup>
                                      <m:r>
                                        <a:rPr lang="en-US" i="1">
                                          <a:latin typeface="Cambria Math"/>
                                        </a:rPr>
                                        <m:t>𝐾</m:t>
                                      </m:r>
                                    </m:sup>
                                    <m:e>
                                      <m:sSub>
                                        <m:sSubPr>
                                          <m:ctrlPr>
                                            <a:rPr lang="en-US" i="1">
                                              <a:solidFill>
                                                <a:srgbClr val="FF0000"/>
                                              </a:solidFill>
                                              <a:latin typeface="Cambria Math" panose="02040503050406030204" pitchFamily="18" charset="0"/>
                                            </a:rPr>
                                          </m:ctrlPr>
                                        </m:sSubPr>
                                        <m:e>
                                          <m:r>
                                            <a:rPr lang="en-US" b="1">
                                              <a:solidFill>
                                                <a:srgbClr val="FF0000"/>
                                              </a:solidFill>
                                              <a:latin typeface="Cambria Math"/>
                                            </a:rPr>
                                            <m:t>𝐝</m:t>
                                          </m:r>
                                        </m:e>
                                        <m:sub>
                                          <m:r>
                                            <a:rPr lang="en-US" i="1">
                                              <a:solidFill>
                                                <a:srgbClr val="FF0000"/>
                                              </a:solidFill>
                                              <a:latin typeface="Cambria Math"/>
                                            </a:rPr>
                                            <m:t>𝑘</m:t>
                                          </m:r>
                                        </m:sub>
                                      </m:sSub>
                                      <m:r>
                                        <a:rPr lang="en-US" i="1">
                                          <a:latin typeface="Cambria Math"/>
                                        </a:rPr>
                                        <m:t>∗</m:t>
                                      </m:r>
                                      <m:sSub>
                                        <m:sSubPr>
                                          <m:ctrlPr>
                                            <a:rPr lang="en-US" i="1">
                                              <a:latin typeface="Cambria Math" panose="02040503050406030204" pitchFamily="18" charset="0"/>
                                            </a:rPr>
                                          </m:ctrlPr>
                                        </m:sSubPr>
                                        <m:e>
                                          <m:r>
                                            <a:rPr lang="en-US" b="1">
                                              <a:latin typeface="Cambria Math"/>
                                            </a:rPr>
                                            <m:t>𝐳</m:t>
                                          </m:r>
                                        </m:e>
                                        <m:sub>
                                          <m:r>
                                            <a:rPr lang="en-US" i="1">
                                              <a:latin typeface="Cambria Math"/>
                                            </a:rPr>
                                            <m:t>𝑘</m:t>
                                          </m:r>
                                        </m:sub>
                                      </m:sSub>
                                    </m:e>
                                  </m:nary>
                                </m:e>
                              </m:d>
                            </m:e>
                            <m:sub>
                              <m:r>
                                <a:rPr lang="en-US" i="1">
                                  <a:latin typeface="Cambria Math"/>
                                </a:rPr>
                                <m:t>2</m:t>
                              </m:r>
                            </m:sub>
                            <m:sup>
                              <m:r>
                                <a:rPr lang="en-US" i="1">
                                  <a:latin typeface="Cambria Math"/>
                                </a:rPr>
                                <m:t>2</m:t>
                              </m:r>
                            </m:sup>
                          </m:sSubSup>
                          <m:r>
                            <a:rPr lang="en-US" i="1">
                              <a:latin typeface="Cambria Math"/>
                            </a:rPr>
                            <m:t>+</m:t>
                          </m:r>
                          <m:sSub>
                            <m:sSubPr>
                              <m:ctrlPr>
                                <a:rPr lang="en-US" i="1">
                                  <a:latin typeface="Cambria Math" panose="02040503050406030204" pitchFamily="18" charset="0"/>
                                </a:rPr>
                              </m:ctrlPr>
                            </m:sSubPr>
                            <m:e>
                              <m:r>
                                <a:rPr lang="en-US" i="1">
                                  <a:latin typeface="Cambria Math"/>
                                </a:rPr>
                                <m:t>𝛽</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a:rPr>
                                        <m:t>𝐳</m:t>
                                      </m:r>
                                    </m:e>
                                    <m:sub>
                                      <m:r>
                                        <a:rPr lang="en-US" i="1">
                                          <a:latin typeface="Cambria Math"/>
                                        </a:rPr>
                                        <m:t>𝑘</m:t>
                                      </m:r>
                                    </m:sub>
                                  </m:sSub>
                                </m:e>
                              </m:d>
                            </m:e>
                            <m:sub>
                              <m:r>
                                <a:rPr lang="en-US" i="1">
                                  <a:latin typeface="Cambria Math"/>
                                </a:rPr>
                                <m:t>1</m:t>
                              </m:r>
                            </m:sub>
                          </m:sSub>
                        </m:e>
                      </m:func>
                    </m:oMath>
                  </m:oMathPara>
                </a14:m>
                <a:endParaRPr lang="en-US" sz="3000" dirty="0"/>
              </a:p>
              <a:p>
                <a:pPr marL="0" indent="0">
                  <a:buNone/>
                </a:pPr>
                <a:r>
                  <a:rPr lang="en-US" dirty="0"/>
                  <a:t>Subject to   </a:t>
                </a:r>
                <a14:m>
                  <m:oMath xmlns:m="http://schemas.openxmlformats.org/officeDocument/2006/math">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b="1">
                                    <a:solidFill>
                                      <a:srgbClr val="FF0000"/>
                                    </a:solidFill>
                                    <a:latin typeface="Cambria Math"/>
                                  </a:rPr>
                                  <m:t>𝐝</m:t>
                                </m:r>
                              </m:e>
                              <m:sub>
                                <m:r>
                                  <a:rPr lang="en-US" i="1">
                                    <a:solidFill>
                                      <a:srgbClr val="FF0000"/>
                                    </a:solidFill>
                                    <a:latin typeface="Cambria Math"/>
                                  </a:rPr>
                                  <m:t>𝑘</m:t>
                                </m:r>
                              </m:sub>
                            </m:sSub>
                          </m:e>
                        </m:d>
                      </m:e>
                      <m:sub>
                        <m:r>
                          <a:rPr lang="en-US" i="1">
                            <a:latin typeface="Cambria Math"/>
                          </a:rPr>
                          <m:t>2</m:t>
                        </m:r>
                      </m:sub>
                      <m:sup>
                        <m:r>
                          <a:rPr lang="en-US" i="1">
                            <a:latin typeface="Cambria Math"/>
                          </a:rPr>
                          <m:t>2</m:t>
                        </m:r>
                      </m:sup>
                    </m:sSubSup>
                    <m:r>
                      <a:rPr lang="en-US" i="1">
                        <a:latin typeface="Cambria Math"/>
                      </a:rPr>
                      <m:t>≤1     </m:t>
                    </m:r>
                    <m:r>
                      <a:rPr lang="en-US" i="1">
                        <a:latin typeface="Cambria Math"/>
                        <a:ea typeface="Cambria Math"/>
                      </a:rPr>
                      <m:t>∀</m:t>
                    </m:r>
                    <m:r>
                      <a:rPr lang="en-US" i="1">
                        <a:latin typeface="Cambria Math"/>
                        <a:ea typeface="Cambria Math"/>
                      </a:rPr>
                      <m:t>𝑘</m:t>
                    </m:r>
                    <m:r>
                      <a:rPr lang="en-US" i="1">
                        <a:latin typeface="Cambria Math"/>
                        <a:ea typeface="Cambria Math"/>
                      </a:rPr>
                      <m:t>∈{1,…,</m:t>
                    </m:r>
                    <m:r>
                      <a:rPr lang="en-US" i="1">
                        <a:latin typeface="Cambria Math"/>
                        <a:ea typeface="Cambria Math"/>
                      </a:rPr>
                      <m:t>𝐾</m:t>
                    </m:r>
                    <m:r>
                      <a:rPr lang="en-US" i="1">
                        <a:latin typeface="Cambria Math"/>
                        <a:ea typeface="Cambria Math"/>
                      </a:rPr>
                      <m:t>}</m:t>
                    </m:r>
                  </m:oMath>
                </a14:m>
                <a:endParaRPr lang="en-US"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1905000" y="1371600"/>
                <a:ext cx="8229600" cy="3581400"/>
              </a:xfrm>
              <a:prstGeom prst="rect">
                <a:avLst/>
              </a:prstGeom>
              <a:blipFill rotWithShape="0">
                <a:blip r:embed="rId3"/>
                <a:stretch>
                  <a:fillRect l="-192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505200" y="4038601"/>
                <a:ext cx="5144742" cy="646331"/>
              </a:xfrm>
              <a:prstGeom prst="rect">
                <a:avLst/>
              </a:prstGeom>
              <a:noFill/>
            </p:spPr>
            <p:txBody>
              <a:bodyPr wrap="none" rtlCol="0">
                <a:spAutoFit/>
              </a:bodyPr>
              <a:lstStyle/>
              <a:p>
                <a:pPr>
                  <a:defRPr/>
                </a:pPr>
                <a:r>
                  <a:rPr lang="en-US" sz="3600" dirty="0"/>
                  <a:t>Fix </a:t>
                </a:r>
                <a14:m>
                  <m:oMath xmlns:m="http://schemas.openxmlformats.org/officeDocument/2006/math">
                    <m:r>
                      <a:rPr lang="en-US" sz="3600" b="1">
                        <a:latin typeface="Cambria Math"/>
                      </a:rPr>
                      <m:t>𝐳</m:t>
                    </m:r>
                  </m:oMath>
                </a14:m>
                <a:r>
                  <a:rPr lang="en-US" sz="3600" dirty="0"/>
                  <a:t>, solve for the filters </a:t>
                </a:r>
                <a14:m>
                  <m:oMath xmlns:m="http://schemas.openxmlformats.org/officeDocument/2006/math">
                    <m:r>
                      <a:rPr lang="en-US" sz="3600" b="1">
                        <a:latin typeface="Cambria Math"/>
                      </a:rPr>
                      <m:t>𝐝</m:t>
                    </m:r>
                  </m:oMath>
                </a14:m>
                <a:endParaRPr lang="en-US" sz="36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1981200" y="4038600"/>
                <a:ext cx="5144742" cy="646331"/>
              </a:xfrm>
              <a:prstGeom prst="rect">
                <a:avLst/>
              </a:prstGeom>
              <a:blipFill rotWithShape="1">
                <a:blip r:embed="rId4"/>
                <a:stretch>
                  <a:fillRect l="-3555" t="-14151" b="-33962"/>
                </a:stretch>
              </a:blipFill>
            </p:spPr>
            <p:txBody>
              <a:bodyPr/>
              <a:lstStyle/>
              <a:p>
                <a:r>
                  <a:rPr lang="en-US">
                    <a:noFill/>
                  </a:rPr>
                  <a:t> </a:t>
                </a:r>
              </a:p>
            </p:txBody>
          </p:sp>
        </mc:Fallback>
      </mc:AlternateContent>
      <p:sp>
        <p:nvSpPr>
          <p:cNvPr id="9" name="Rectangle 8"/>
          <p:cNvSpPr/>
          <p:nvPr/>
        </p:nvSpPr>
        <p:spPr>
          <a:xfrm>
            <a:off x="7772400" y="1943100"/>
            <a:ext cx="2667000" cy="6477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24226" y="2562225"/>
            <a:ext cx="809625" cy="4572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276601" y="5257801"/>
            <a:ext cx="3645165" cy="646331"/>
          </a:xfrm>
          <a:prstGeom prst="rect">
            <a:avLst/>
          </a:prstGeom>
          <a:noFill/>
          <a:ln w="28575">
            <a:solidFill>
              <a:schemeClr val="accent5">
                <a:lumMod val="75000"/>
              </a:schemeClr>
            </a:solidFill>
          </a:ln>
        </p:spPr>
        <p:txBody>
          <a:bodyPr wrap="none" rtlCol="0">
            <a:spAutoFit/>
          </a:bodyPr>
          <a:lstStyle/>
          <a:p>
            <a:r>
              <a:rPr lang="en-US" sz="3600" b="1" dirty="0"/>
              <a:t>Filter Update Step</a:t>
            </a:r>
          </a:p>
        </p:txBody>
      </p:sp>
      <p:sp>
        <p:nvSpPr>
          <p:cNvPr id="12" name="Rectangle 11"/>
          <p:cNvSpPr/>
          <p:nvPr/>
        </p:nvSpPr>
        <p:spPr>
          <a:xfrm>
            <a:off x="7315201" y="4800600"/>
            <a:ext cx="1819275" cy="1740984"/>
          </a:xfrm>
          <a:prstGeom prst="rect">
            <a:avLst/>
          </a:prstGeom>
          <a:blipFill rotWithShape="1">
            <a:blip r:embed="rId5"/>
            <a:stretch>
              <a:fillRect/>
            </a:stretch>
          </a:blipFill>
        </p:spPr>
        <p:style>
          <a:lnRef idx="0">
            <a:schemeClr val="dk1">
              <a:hueOff val="0"/>
              <a:satOff val="0"/>
              <a:lumOff val="0"/>
              <a:alphaOff val="0"/>
            </a:schemeClr>
          </a:lnRef>
          <a:fillRef idx="1">
            <a:scrgbClr r="0" g="0" b="0"/>
          </a:fillRef>
          <a:effectRef idx="0">
            <a:schemeClr val="accent5">
              <a:tint val="55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34169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Splitting of Objective</a:t>
            </a:r>
            <a:endParaRPr lang="en-US" b="1" dirty="0"/>
          </a:p>
        </p:txBody>
      </p:sp>
      <p:pic>
        <p:nvPicPr>
          <p:cNvPr id="29698"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2424914"/>
            <a:ext cx="8229600" cy="1108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3605898" y="1671936"/>
            <a:ext cx="4948599" cy="461665"/>
          </a:xfrm>
          <a:prstGeom prst="rect">
            <a:avLst/>
          </a:prstGeom>
          <a:noFill/>
          <a:ln w="28575">
            <a:solidFill>
              <a:schemeClr val="accent5"/>
            </a:solidFill>
          </a:ln>
        </p:spPr>
        <p:txBody>
          <a:bodyPr wrap="none" rtlCol="0">
            <a:spAutoFit/>
          </a:bodyPr>
          <a:lstStyle/>
          <a:p>
            <a:r>
              <a:rPr lang="en-US" sz="2400" dirty="0"/>
              <a:t>move the constraints to the objective</a:t>
            </a:r>
          </a:p>
        </p:txBody>
      </p:sp>
    </p:spTree>
    <p:extLst>
      <p:ext uri="{BB962C8B-B14F-4D97-AF65-F5344CB8AC3E}">
        <p14:creationId xmlns:p14="http://schemas.microsoft.com/office/powerpoint/2010/main" val="37533215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701465" y="2396622"/>
            <a:ext cx="5779420" cy="2404312"/>
            <a:chOff x="2273718" y="1596189"/>
            <a:chExt cx="5779420" cy="2404312"/>
          </a:xfrm>
        </p:grpSpPr>
        <p:pic>
          <p:nvPicPr>
            <p:cNvPr id="4" name="Picture 3"/>
            <p:cNvPicPr>
              <a:picLocks noChangeAspect="1"/>
            </p:cNvPicPr>
            <p:nvPr/>
          </p:nvPicPr>
          <p:blipFill rotWithShape="1">
            <a:blip r:embed="rId2"/>
            <a:srcRect t="31132" r="60778" b="36041"/>
            <a:stretch/>
          </p:blipFill>
          <p:spPr>
            <a:xfrm>
              <a:off x="2273718" y="2562225"/>
              <a:ext cx="5779420" cy="1438276"/>
            </a:xfrm>
            <a:prstGeom prst="rect">
              <a:avLst/>
            </a:prstGeom>
          </p:spPr>
        </p:pic>
        <p:sp>
          <p:nvSpPr>
            <p:cNvPr id="5" name="Rectangle 4"/>
            <p:cNvSpPr/>
            <p:nvPr/>
          </p:nvSpPr>
          <p:spPr>
            <a:xfrm>
              <a:off x="7700211" y="1596189"/>
              <a:ext cx="304800" cy="649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620000" y="2739188"/>
              <a:ext cx="304800" cy="649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1"/>
          <p:cNvSpPr>
            <a:spLocks noGrp="1"/>
          </p:cNvSpPr>
          <p:nvPr>
            <p:ph type="title"/>
          </p:nvPr>
        </p:nvSpPr>
        <p:spPr>
          <a:xfrm>
            <a:off x="838200" y="365125"/>
            <a:ext cx="10515600" cy="1325563"/>
          </a:xfrm>
        </p:spPr>
        <p:txBody>
          <a:bodyPr/>
          <a:lstStyle/>
          <a:p>
            <a:r>
              <a:rPr lang="en-US" b="1" dirty="0">
                <a:latin typeface="+mn-lt"/>
              </a:rPr>
              <a:t>z</a:t>
            </a:r>
            <a:r>
              <a:rPr lang="en-US" b="1" dirty="0" smtClean="0">
                <a:latin typeface="+mn-lt"/>
              </a:rPr>
              <a:t>-</a:t>
            </a:r>
            <a:r>
              <a:rPr lang="en-US" b="1" dirty="0" err="1" smtClean="0">
                <a:latin typeface="+mn-lt"/>
              </a:rPr>
              <a:t>subproblem</a:t>
            </a:r>
            <a:endParaRPr lang="en-US" b="1" dirty="0">
              <a:latin typeface="+mn-lt"/>
            </a:endParaRPr>
          </a:p>
        </p:txBody>
      </p:sp>
      <p:pic>
        <p:nvPicPr>
          <p:cNvPr id="3" name="Picture 2"/>
          <p:cNvPicPr>
            <a:picLocks noChangeAspect="1"/>
          </p:cNvPicPr>
          <p:nvPr/>
        </p:nvPicPr>
        <p:blipFill>
          <a:blip r:embed="rId3"/>
          <a:stretch>
            <a:fillRect/>
          </a:stretch>
        </p:blipFill>
        <p:spPr>
          <a:xfrm>
            <a:off x="1419225" y="1673392"/>
            <a:ext cx="8343900" cy="1819275"/>
          </a:xfrm>
          <a:prstGeom prst="rect">
            <a:avLst/>
          </a:prstGeom>
        </p:spPr>
      </p:pic>
    </p:spTree>
    <p:extLst>
      <p:ext uri="{BB962C8B-B14F-4D97-AF65-F5344CB8AC3E}">
        <p14:creationId xmlns:p14="http://schemas.microsoft.com/office/powerpoint/2010/main" val="55478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32994" b="40882"/>
          <a:stretch/>
        </p:blipFill>
        <p:spPr>
          <a:xfrm>
            <a:off x="1528762" y="4655991"/>
            <a:ext cx="5734050" cy="1162050"/>
          </a:xfrm>
          <a:prstGeom prst="rect">
            <a:avLst/>
          </a:prstGeom>
        </p:spPr>
      </p:pic>
      <p:sp>
        <p:nvSpPr>
          <p:cNvPr id="8" name="Rectangle 7"/>
          <p:cNvSpPr/>
          <p:nvPr/>
        </p:nvSpPr>
        <p:spPr>
          <a:xfrm>
            <a:off x="8534400" y="2650956"/>
            <a:ext cx="304800" cy="649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838200" y="365125"/>
            <a:ext cx="10515600" cy="1325563"/>
          </a:xfrm>
        </p:spPr>
        <p:txBody>
          <a:bodyPr/>
          <a:lstStyle/>
          <a:p>
            <a:r>
              <a:rPr lang="en-US" b="1" dirty="0" smtClean="0">
                <a:latin typeface="+mn-lt"/>
              </a:rPr>
              <a:t>d-</a:t>
            </a:r>
            <a:r>
              <a:rPr lang="en-US" b="1" dirty="0" err="1" smtClean="0">
                <a:latin typeface="+mn-lt"/>
              </a:rPr>
              <a:t>subproblem</a:t>
            </a:r>
            <a:endParaRPr lang="en-US" b="1" dirty="0">
              <a:latin typeface="+mn-lt"/>
            </a:endParaRPr>
          </a:p>
        </p:txBody>
      </p:sp>
      <p:sp>
        <p:nvSpPr>
          <p:cNvPr id="3" name="TextBox 2"/>
          <p:cNvSpPr txBox="1"/>
          <p:nvPr/>
        </p:nvSpPr>
        <p:spPr>
          <a:xfrm>
            <a:off x="5218545" y="5237016"/>
            <a:ext cx="221673" cy="461665"/>
          </a:xfrm>
          <a:prstGeom prst="rect">
            <a:avLst/>
          </a:prstGeom>
          <a:solidFill>
            <a:schemeClr val="bg1"/>
          </a:solidFill>
        </p:spPr>
        <p:txBody>
          <a:bodyPr wrap="square" rtlCol="0">
            <a:spAutoFit/>
          </a:bodyPr>
          <a:lstStyle/>
          <a:p>
            <a:pPr algn="ctr"/>
            <a:r>
              <a:rPr lang="en-US" sz="2400" dirty="0" smtClean="0"/>
              <a:t>3</a:t>
            </a:r>
            <a:endParaRPr lang="en-US" sz="2400" dirty="0"/>
          </a:p>
        </p:txBody>
      </p:sp>
      <p:pic>
        <p:nvPicPr>
          <p:cNvPr id="6" name="Picture 5"/>
          <p:cNvPicPr>
            <a:picLocks noChangeAspect="1"/>
          </p:cNvPicPr>
          <p:nvPr/>
        </p:nvPicPr>
        <p:blipFill>
          <a:blip r:embed="rId4"/>
          <a:stretch>
            <a:fillRect/>
          </a:stretch>
        </p:blipFill>
        <p:spPr>
          <a:xfrm>
            <a:off x="1738312" y="1690688"/>
            <a:ext cx="9705975" cy="2390775"/>
          </a:xfrm>
          <a:prstGeom prst="rect">
            <a:avLst/>
          </a:prstGeom>
        </p:spPr>
      </p:pic>
    </p:spTree>
    <p:extLst>
      <p:ext uri="{BB962C8B-B14F-4D97-AF65-F5344CB8AC3E}">
        <p14:creationId xmlns:p14="http://schemas.microsoft.com/office/powerpoint/2010/main" val="3770979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160252" y="1943753"/>
            <a:ext cx="3576137" cy="44558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a:stretch>
            <a:fillRect/>
          </a:stretch>
        </p:blipFill>
        <p:spPr>
          <a:xfrm>
            <a:off x="128590" y="363455"/>
            <a:ext cx="11800001" cy="1371600"/>
          </a:xfrm>
          <a:prstGeom prst="rect">
            <a:avLst/>
          </a:prstGeom>
        </p:spPr>
      </p:pic>
    </p:spTree>
    <p:extLst>
      <p:ext uri="{BB962C8B-B14F-4D97-AF65-F5344CB8AC3E}">
        <p14:creationId xmlns:p14="http://schemas.microsoft.com/office/powerpoint/2010/main" val="42571785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44595"/>
          <a:stretch/>
        </p:blipFill>
        <p:spPr>
          <a:xfrm>
            <a:off x="1307811" y="1184996"/>
            <a:ext cx="4514850" cy="828532"/>
          </a:xfrm>
          <a:prstGeom prst="rect">
            <a:avLst/>
          </a:prstGeom>
        </p:spPr>
      </p:pic>
      <p:pic>
        <p:nvPicPr>
          <p:cNvPr id="5" name="Picture 4"/>
          <p:cNvPicPr>
            <a:picLocks noChangeAspect="1"/>
          </p:cNvPicPr>
          <p:nvPr/>
        </p:nvPicPr>
        <p:blipFill>
          <a:blip r:embed="rId4"/>
          <a:stretch>
            <a:fillRect/>
          </a:stretch>
        </p:blipFill>
        <p:spPr>
          <a:xfrm>
            <a:off x="6271347" y="1070841"/>
            <a:ext cx="3971925" cy="800100"/>
          </a:xfrm>
          <a:prstGeom prst="rect">
            <a:avLst/>
          </a:prstGeom>
        </p:spPr>
      </p:pic>
      <p:pic>
        <p:nvPicPr>
          <p:cNvPr id="6" name="Picture 5"/>
          <p:cNvPicPr>
            <a:picLocks noChangeAspect="1"/>
          </p:cNvPicPr>
          <p:nvPr/>
        </p:nvPicPr>
        <p:blipFill>
          <a:blip r:embed="rId5"/>
          <a:stretch>
            <a:fillRect/>
          </a:stretch>
        </p:blipFill>
        <p:spPr>
          <a:xfrm>
            <a:off x="1056409" y="2252518"/>
            <a:ext cx="10429875" cy="838200"/>
          </a:xfrm>
          <a:prstGeom prst="rect">
            <a:avLst/>
          </a:prstGeom>
        </p:spPr>
      </p:pic>
      <p:pic>
        <p:nvPicPr>
          <p:cNvPr id="7" name="Picture 6"/>
          <p:cNvPicPr>
            <a:picLocks noChangeAspect="1"/>
          </p:cNvPicPr>
          <p:nvPr/>
        </p:nvPicPr>
        <p:blipFill>
          <a:blip r:embed="rId6"/>
          <a:stretch>
            <a:fillRect/>
          </a:stretch>
        </p:blipFill>
        <p:spPr>
          <a:xfrm>
            <a:off x="1386176" y="3422649"/>
            <a:ext cx="9401175" cy="2809875"/>
          </a:xfrm>
          <a:prstGeom prst="rect">
            <a:avLst/>
          </a:prstGeom>
        </p:spPr>
      </p:pic>
      <p:sp>
        <p:nvSpPr>
          <p:cNvPr id="8" name="Title 1"/>
          <p:cNvSpPr>
            <a:spLocks noGrp="1"/>
          </p:cNvSpPr>
          <p:nvPr>
            <p:ph type="title"/>
          </p:nvPr>
        </p:nvSpPr>
        <p:spPr>
          <a:xfrm>
            <a:off x="337128" y="117764"/>
            <a:ext cx="8229600" cy="1143000"/>
          </a:xfrm>
        </p:spPr>
        <p:txBody>
          <a:bodyPr/>
          <a:lstStyle/>
          <a:p>
            <a:r>
              <a:rPr lang="en-US" b="1" dirty="0" smtClean="0"/>
              <a:t>ADMM Approach</a:t>
            </a:r>
            <a:endParaRPr lang="en-US" b="1" dirty="0"/>
          </a:p>
        </p:txBody>
      </p:sp>
    </p:spTree>
    <p:extLst>
      <p:ext uri="{BB962C8B-B14F-4D97-AF65-F5344CB8AC3E}">
        <p14:creationId xmlns:p14="http://schemas.microsoft.com/office/powerpoint/2010/main" val="14293890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04800"/>
            <a:ext cx="8229600" cy="1143000"/>
          </a:xfrm>
        </p:spPr>
        <p:txBody>
          <a:bodyPr/>
          <a:lstStyle/>
          <a:p>
            <a:r>
              <a:rPr lang="en-US" b="1" dirty="0" smtClean="0"/>
              <a:t>ADMM Approach</a:t>
            </a:r>
            <a:endParaRPr lang="en-US" b="1" dirty="0"/>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1" y="1676401"/>
            <a:ext cx="6943725" cy="947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67001" y="3276600"/>
            <a:ext cx="6914367"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ight Brace 11"/>
          <p:cNvSpPr/>
          <p:nvPr/>
        </p:nvSpPr>
        <p:spPr>
          <a:xfrm rot="5400000">
            <a:off x="3924300" y="2052733"/>
            <a:ext cx="304800" cy="838200"/>
          </a:xfrm>
          <a:prstGeom prst="rightBrace">
            <a:avLst>
              <a:gd name="adj1" fmla="val 40833"/>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15" name="Right Brace 14"/>
          <p:cNvSpPr/>
          <p:nvPr/>
        </p:nvSpPr>
        <p:spPr>
          <a:xfrm rot="5400000">
            <a:off x="4914900" y="2281333"/>
            <a:ext cx="304800" cy="381000"/>
          </a:xfrm>
          <a:prstGeom prst="rightBrace">
            <a:avLst>
              <a:gd name="adj1" fmla="val 40833"/>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16" name="Right Brace 15"/>
          <p:cNvSpPr/>
          <p:nvPr/>
        </p:nvSpPr>
        <p:spPr>
          <a:xfrm rot="5400000">
            <a:off x="7886700" y="2281333"/>
            <a:ext cx="304800" cy="381000"/>
          </a:xfrm>
          <a:prstGeom prst="rightBrace">
            <a:avLst>
              <a:gd name="adj1" fmla="val 40833"/>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17" name="TextBox 16"/>
          <p:cNvSpPr txBox="1"/>
          <p:nvPr/>
        </p:nvSpPr>
        <p:spPr>
          <a:xfrm>
            <a:off x="3924300" y="2667822"/>
            <a:ext cx="342900" cy="523220"/>
          </a:xfrm>
          <a:prstGeom prst="rect">
            <a:avLst/>
          </a:prstGeom>
          <a:noFill/>
        </p:spPr>
        <p:txBody>
          <a:bodyPr wrap="square" rtlCol="0">
            <a:spAutoFit/>
          </a:bodyPr>
          <a:lstStyle>
            <a:defPPr>
              <a:defRPr lang="en-US"/>
            </a:defPPr>
            <a:lvl1pPr>
              <a:defRPr b="1">
                <a:solidFill>
                  <a:srgbClr val="00B0F0"/>
                </a:solidFill>
              </a:defRPr>
            </a:lvl1pPr>
          </a:lstStyle>
          <a:p>
            <a:r>
              <a:rPr lang="en-US" sz="2800" dirty="0">
                <a:solidFill>
                  <a:srgbClr val="FF0000"/>
                </a:solidFill>
              </a:rPr>
              <a:t>0</a:t>
            </a:r>
          </a:p>
        </p:txBody>
      </p:sp>
      <mc:AlternateContent xmlns:mc="http://schemas.openxmlformats.org/markup-compatibility/2006" xmlns:a14="http://schemas.microsoft.com/office/drawing/2010/main">
        <mc:Choice Requires="a14">
          <p:sp>
            <p:nvSpPr>
              <p:cNvPr id="18" name="TextBox 17"/>
              <p:cNvSpPr txBox="1"/>
              <p:nvPr/>
            </p:nvSpPr>
            <p:spPr>
              <a:xfrm>
                <a:off x="4876800" y="2678668"/>
                <a:ext cx="342900" cy="523220"/>
              </a:xfrm>
              <a:prstGeom prst="rect">
                <a:avLst/>
              </a:prstGeom>
              <a:noFill/>
            </p:spPr>
            <p:txBody>
              <a:bodyPr wrap="square" rtlCol="0">
                <a:spAutoFit/>
              </a:bodyPr>
              <a:lstStyle>
                <a:defPPr>
                  <a:defRPr lang="en-US"/>
                </a:defPPr>
                <a:lvl1pPr>
                  <a:defRPr b="1">
                    <a:solidFill>
                      <a:srgbClr val="00B0F0"/>
                    </a:solidFill>
                  </a:defRPr>
                </a:lvl1pPr>
              </a:lstStyle>
              <a:p>
                <a:pPr/>
                <a14:m>
                  <m:oMathPara xmlns:m="http://schemas.openxmlformats.org/officeDocument/2006/math">
                    <m:oMathParaPr>
                      <m:jc m:val="centerGroup"/>
                    </m:oMathParaPr>
                    <m:oMath xmlns:m="http://schemas.openxmlformats.org/officeDocument/2006/math">
                      <m:r>
                        <a:rPr lang="en-US" sz="2800" i="1" dirty="0">
                          <a:solidFill>
                            <a:srgbClr val="FF0000"/>
                          </a:solidFill>
                          <a:latin typeface="Cambria Math"/>
                        </a:rPr>
                        <m:t>𝒇</m:t>
                      </m:r>
                    </m:oMath>
                  </m:oMathPara>
                </a14:m>
                <a:endParaRPr lang="en-US" sz="2800" dirty="0">
                  <a:solidFill>
                    <a:srgbClr val="FF0000"/>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3352800" y="2678668"/>
                <a:ext cx="342900" cy="52322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810500" y="2687266"/>
                <a:ext cx="342900" cy="523220"/>
              </a:xfrm>
              <a:prstGeom prst="rect">
                <a:avLst/>
              </a:prstGeom>
              <a:noFill/>
            </p:spPr>
            <p:txBody>
              <a:bodyPr wrap="square" rtlCol="0">
                <a:spAutoFit/>
              </a:bodyPr>
              <a:lstStyle>
                <a:defPPr>
                  <a:defRPr lang="en-US"/>
                </a:defPPr>
                <a:lvl1pPr>
                  <a:defRPr b="1">
                    <a:solidFill>
                      <a:srgbClr val="00B0F0"/>
                    </a:solidFill>
                  </a:defRPr>
                </a:lvl1pPr>
              </a:lstStyle>
              <a:p>
                <a:pPr/>
                <a14:m>
                  <m:oMathPara xmlns:m="http://schemas.openxmlformats.org/officeDocument/2006/math">
                    <m:oMathParaPr>
                      <m:jc m:val="centerGroup"/>
                    </m:oMathParaPr>
                    <m:oMath xmlns:m="http://schemas.openxmlformats.org/officeDocument/2006/math">
                      <m:r>
                        <a:rPr lang="en-US" sz="2800" dirty="0">
                          <a:solidFill>
                            <a:srgbClr val="FF0000"/>
                          </a:solidFill>
                          <a:latin typeface="Cambria Math"/>
                        </a:rPr>
                        <m:t>𝐊</m:t>
                      </m:r>
                    </m:oMath>
                  </m:oMathPara>
                </a14:m>
                <a:endParaRPr lang="en-US" sz="2800" dirty="0">
                  <a:solidFill>
                    <a:srgbClr val="FF0000"/>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6286500" y="2687266"/>
                <a:ext cx="342900" cy="523220"/>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4648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ADMM </a:t>
            </a:r>
            <a:r>
              <a:rPr lang="en-US" b="1" dirty="0" smtClean="0"/>
              <a:t>for CSC</a:t>
            </a:r>
            <a:endParaRPr lang="en-US" dirty="0"/>
          </a:p>
        </p:txBody>
      </p:sp>
      <p:pic>
        <p:nvPicPr>
          <p:cNvPr id="368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0" y="1775118"/>
            <a:ext cx="8229600" cy="1196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405208"/>
            <a:ext cx="8077200" cy="2538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45311" y="2133600"/>
            <a:ext cx="301686" cy="369332"/>
          </a:xfrm>
          <a:prstGeom prst="rect">
            <a:avLst/>
          </a:prstGeom>
          <a:noFill/>
        </p:spPr>
        <p:txBody>
          <a:bodyPr wrap="none" rtlCol="0">
            <a:spAutoFit/>
          </a:bodyPr>
          <a:lstStyle/>
          <a:p>
            <a:r>
              <a:rPr lang="en-US" b="1" dirty="0">
                <a:solidFill>
                  <a:srgbClr val="FF0000"/>
                </a:solidFill>
              </a:rPr>
              <a:t>2</a:t>
            </a:r>
          </a:p>
        </p:txBody>
      </p:sp>
      <p:sp>
        <p:nvSpPr>
          <p:cNvPr id="8" name="Right Brace 7"/>
          <p:cNvSpPr/>
          <p:nvPr/>
        </p:nvSpPr>
        <p:spPr>
          <a:xfrm rot="10800000">
            <a:off x="1828800" y="1817132"/>
            <a:ext cx="304800" cy="1078468"/>
          </a:xfrm>
          <a:prstGeom prst="rightBrace">
            <a:avLst>
              <a:gd name="adj1" fmla="val 40833"/>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1367064" y="4303350"/>
            <a:ext cx="301686" cy="369332"/>
          </a:xfrm>
          <a:prstGeom prst="rect">
            <a:avLst/>
          </a:prstGeom>
          <a:noFill/>
        </p:spPr>
        <p:txBody>
          <a:bodyPr wrap="none" rtlCol="0">
            <a:spAutoFit/>
          </a:bodyPr>
          <a:lstStyle/>
          <a:p>
            <a:r>
              <a:rPr lang="en-US" b="1" dirty="0">
                <a:solidFill>
                  <a:srgbClr val="FF0000"/>
                </a:solidFill>
              </a:rPr>
              <a:t>3</a:t>
            </a:r>
          </a:p>
        </p:txBody>
      </p:sp>
      <p:sp>
        <p:nvSpPr>
          <p:cNvPr id="10" name="Right Brace 9"/>
          <p:cNvSpPr/>
          <p:nvPr/>
        </p:nvSpPr>
        <p:spPr>
          <a:xfrm rot="10800000">
            <a:off x="1828799" y="3405207"/>
            <a:ext cx="304800" cy="2233593"/>
          </a:xfrm>
          <a:prstGeom prst="rightBrace">
            <a:avLst>
              <a:gd name="adj1" fmla="val 40833"/>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a:off x="6400800" y="1826657"/>
            <a:ext cx="762000" cy="50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448175" y="1808381"/>
            <a:ext cx="228600" cy="50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77612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Alternating for the biconvex problem</a:t>
            </a:r>
            <a:endParaRPr lang="en-US" b="1" dirty="0"/>
          </a:p>
        </p:txBody>
      </p:sp>
      <p:pic>
        <p:nvPicPr>
          <p:cNvPr id="3277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1468" y="1646238"/>
            <a:ext cx="7216933" cy="4678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2306794" y="3661846"/>
                <a:ext cx="1404295" cy="369332"/>
              </a:xfrm>
              <a:prstGeom prst="rect">
                <a:avLst/>
              </a:prstGeom>
              <a:noFill/>
            </p:spPr>
            <p:txBody>
              <a:bodyPr wrap="none" rtlCol="0">
                <a:spAutoFit/>
              </a:bodyPr>
              <a:lstStyle/>
              <a:p>
                <a:r>
                  <a:rPr lang="en-US" b="1" dirty="0">
                    <a:solidFill>
                      <a:srgbClr val="FF0000"/>
                    </a:solidFill>
                  </a:rPr>
                  <a:t>ADMM for </a:t>
                </a:r>
                <a14:m>
                  <m:oMath xmlns:m="http://schemas.openxmlformats.org/officeDocument/2006/math">
                    <m:r>
                      <a:rPr lang="en-US" b="1" i="1">
                        <a:solidFill>
                          <a:srgbClr val="FF0000"/>
                        </a:solidFill>
                        <a:latin typeface="Cambria Math"/>
                      </a:rPr>
                      <m:t>𝒅</m:t>
                    </m:r>
                  </m:oMath>
                </a14:m>
                <a:endParaRPr lang="en-US" b="1" dirty="0">
                  <a:solidFill>
                    <a:srgbClr val="FF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782793" y="3661846"/>
                <a:ext cx="1404295" cy="369332"/>
              </a:xfrm>
              <a:prstGeom prst="rect">
                <a:avLst/>
              </a:prstGeom>
              <a:blipFill rotWithShape="1">
                <a:blip r:embed="rId4"/>
                <a:stretch>
                  <a:fillRect l="-3463" t="-8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337251" y="4922837"/>
                <a:ext cx="1373838" cy="369332"/>
              </a:xfrm>
              <a:prstGeom prst="rect">
                <a:avLst/>
              </a:prstGeom>
              <a:noFill/>
            </p:spPr>
            <p:txBody>
              <a:bodyPr wrap="none" rtlCol="0">
                <a:spAutoFit/>
              </a:bodyPr>
              <a:lstStyle/>
              <a:p>
                <a:r>
                  <a:rPr lang="en-US" b="1" dirty="0">
                    <a:solidFill>
                      <a:srgbClr val="FF0000"/>
                    </a:solidFill>
                  </a:rPr>
                  <a:t>ADMM for </a:t>
                </a:r>
                <a14:m>
                  <m:oMath xmlns:m="http://schemas.openxmlformats.org/officeDocument/2006/math">
                    <m:r>
                      <a:rPr lang="en-US" b="1" i="1">
                        <a:solidFill>
                          <a:srgbClr val="FF0000"/>
                        </a:solidFill>
                        <a:latin typeface="Cambria Math"/>
                      </a:rPr>
                      <m:t>𝒛</m:t>
                    </m:r>
                  </m:oMath>
                </a14:m>
                <a:endParaRPr lang="en-US" b="1" dirty="0">
                  <a:solidFill>
                    <a:srgbClr val="FF000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813251" y="4922837"/>
                <a:ext cx="1373838" cy="369332"/>
              </a:xfrm>
              <a:prstGeom prst="rect">
                <a:avLst/>
              </a:prstGeom>
              <a:blipFill rotWithShape="1">
                <a:blip r:embed="rId5"/>
                <a:stretch>
                  <a:fillRect l="-3540" t="-8333" b="-26667"/>
                </a:stretch>
              </a:blipFill>
            </p:spPr>
            <p:txBody>
              <a:bodyPr/>
              <a:lstStyle/>
              <a:p>
                <a:r>
                  <a:rPr lang="en-US">
                    <a:noFill/>
                  </a:rPr>
                  <a:t> </a:t>
                </a:r>
              </a:p>
            </p:txBody>
          </p:sp>
        </mc:Fallback>
      </mc:AlternateContent>
      <p:cxnSp>
        <p:nvCxnSpPr>
          <p:cNvPr id="8" name="Straight Connector 7"/>
          <p:cNvCxnSpPr/>
          <p:nvPr/>
        </p:nvCxnSpPr>
        <p:spPr>
          <a:xfrm>
            <a:off x="4038600" y="3275012"/>
            <a:ext cx="0" cy="114300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rot="16200000">
            <a:off x="3189294" y="3692033"/>
            <a:ext cx="1351369" cy="307777"/>
          </a:xfrm>
          <a:prstGeom prst="rect">
            <a:avLst/>
          </a:prstGeom>
          <a:noFill/>
        </p:spPr>
        <p:txBody>
          <a:bodyPr wrap="square" rtlCol="0">
            <a:spAutoFit/>
          </a:bodyPr>
          <a:lstStyle/>
          <a:p>
            <a:r>
              <a:rPr lang="en-US" sz="1400" dirty="0">
                <a:solidFill>
                  <a:srgbClr val="FF0000"/>
                </a:solidFill>
              </a:rPr>
              <a:t>inner iterations</a:t>
            </a:r>
          </a:p>
        </p:txBody>
      </p:sp>
      <p:cxnSp>
        <p:nvCxnSpPr>
          <p:cNvPr id="14" name="Straight Connector 13"/>
          <p:cNvCxnSpPr/>
          <p:nvPr/>
        </p:nvCxnSpPr>
        <p:spPr>
          <a:xfrm>
            <a:off x="4038600" y="4513263"/>
            <a:ext cx="0" cy="114300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15" name="TextBox 14"/>
          <p:cNvSpPr txBox="1"/>
          <p:nvPr/>
        </p:nvSpPr>
        <p:spPr>
          <a:xfrm rot="16200000">
            <a:off x="3189294" y="4930284"/>
            <a:ext cx="1351369" cy="307777"/>
          </a:xfrm>
          <a:prstGeom prst="rect">
            <a:avLst/>
          </a:prstGeom>
          <a:noFill/>
        </p:spPr>
        <p:txBody>
          <a:bodyPr wrap="square" rtlCol="0">
            <a:spAutoFit/>
          </a:bodyPr>
          <a:lstStyle/>
          <a:p>
            <a:r>
              <a:rPr lang="en-US" sz="1400" dirty="0">
                <a:solidFill>
                  <a:srgbClr val="FF0000"/>
                </a:solidFill>
              </a:rPr>
              <a:t>inner iterations</a:t>
            </a:r>
          </a:p>
        </p:txBody>
      </p:sp>
      <p:cxnSp>
        <p:nvCxnSpPr>
          <p:cNvPr id="16" name="Straight Connector 15"/>
          <p:cNvCxnSpPr/>
          <p:nvPr/>
        </p:nvCxnSpPr>
        <p:spPr>
          <a:xfrm>
            <a:off x="2209800" y="2989263"/>
            <a:ext cx="0" cy="3000375"/>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18" name="TextBox 17"/>
          <p:cNvSpPr txBox="1"/>
          <p:nvPr/>
        </p:nvSpPr>
        <p:spPr>
          <a:xfrm rot="16200000">
            <a:off x="1045874" y="4063710"/>
            <a:ext cx="1927743" cy="400110"/>
          </a:xfrm>
          <a:prstGeom prst="rect">
            <a:avLst/>
          </a:prstGeom>
          <a:noFill/>
        </p:spPr>
        <p:txBody>
          <a:bodyPr wrap="square" rtlCol="0">
            <a:spAutoFit/>
          </a:bodyPr>
          <a:lstStyle/>
          <a:p>
            <a:r>
              <a:rPr lang="en-US" sz="2000" dirty="0">
                <a:solidFill>
                  <a:srgbClr val="FF0000"/>
                </a:solidFill>
              </a:rPr>
              <a:t>outer iterations</a:t>
            </a:r>
          </a:p>
        </p:txBody>
      </p:sp>
    </p:spTree>
    <p:extLst>
      <p:ext uri="{BB962C8B-B14F-4D97-AF65-F5344CB8AC3E}">
        <p14:creationId xmlns:p14="http://schemas.microsoft.com/office/powerpoint/2010/main" val="42544906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Can we design Convolutional Sparse Coding to deal with parametric curves?</a:t>
            </a:r>
          </a:p>
          <a:p>
            <a:endParaRPr lang="en-US" dirty="0"/>
          </a:p>
          <a:p>
            <a:r>
              <a:rPr lang="en-US" dirty="0" smtClean="0"/>
              <a:t>CSC is a valid model for sketch reconstruction (empirical study)</a:t>
            </a:r>
          </a:p>
          <a:p>
            <a:pPr marL="0" indent="0">
              <a:buNone/>
            </a:pPr>
            <a:endParaRPr lang="en-US" dirty="0" smtClean="0"/>
          </a:p>
          <a:p>
            <a:endParaRPr lang="en-US" dirty="0"/>
          </a:p>
          <a:p>
            <a:endParaRPr lang="en-US" dirty="0"/>
          </a:p>
        </p:txBody>
      </p:sp>
      <p:sp>
        <p:nvSpPr>
          <p:cNvPr id="4" name="Title 1"/>
          <p:cNvSpPr>
            <a:spLocks noGrp="1"/>
          </p:cNvSpPr>
          <p:nvPr>
            <p:ph type="title"/>
          </p:nvPr>
        </p:nvSpPr>
        <p:spPr/>
        <p:txBody>
          <a:bodyPr/>
          <a:lstStyle/>
          <a:p>
            <a:r>
              <a:rPr lang="en-US" b="1" dirty="0" smtClean="0">
                <a:latin typeface="+mn-lt"/>
              </a:rPr>
              <a:t>Now what?</a:t>
            </a:r>
            <a:br>
              <a:rPr lang="en-US" b="1" dirty="0" smtClean="0">
                <a:latin typeface="+mn-lt"/>
              </a:rPr>
            </a:br>
            <a:r>
              <a:rPr lang="en-US" b="1" dirty="0" smtClean="0">
                <a:latin typeface="+mn-lt"/>
              </a:rPr>
              <a:t> </a:t>
            </a:r>
            <a:endParaRPr lang="en-US" b="1" dirty="0">
              <a:latin typeface="+mn-lt"/>
            </a:endParaRPr>
          </a:p>
        </p:txBody>
      </p:sp>
    </p:spTree>
    <p:extLst>
      <p:ext uri="{BB962C8B-B14F-4D97-AF65-F5344CB8AC3E}">
        <p14:creationId xmlns:p14="http://schemas.microsoft.com/office/powerpoint/2010/main" val="35461897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mn-lt"/>
              </a:rPr>
              <a:t>Stroke Extraction</a:t>
            </a:r>
            <a:endParaRPr lang="en-US" b="1" dirty="0">
              <a:latin typeface="+mn-lt"/>
            </a:endParaRPr>
          </a:p>
        </p:txBody>
      </p:sp>
      <p:pic>
        <p:nvPicPr>
          <p:cNvPr id="16386"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2946" t="6725" r="9709" b="11095"/>
          <a:stretch/>
        </p:blipFill>
        <p:spPr bwMode="auto">
          <a:xfrm>
            <a:off x="7629099" y="1037230"/>
            <a:ext cx="3493826" cy="3343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descr="\\gmsv-strgcon-01\Lama\FastFlexibleCSC\datasets\Images\drawings_0\Artist_0 (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199" y="4271749"/>
            <a:ext cx="2233400" cy="2233400"/>
          </a:xfrm>
          <a:prstGeom prst="rect">
            <a:avLst/>
          </a:prstGeom>
          <a:noFill/>
          <a:extLst>
            <a:ext uri="{909E8E84-426E-40DD-AFC4-6F175D3DCCD1}">
              <a14:hiddenFill xmlns:a14="http://schemas.microsoft.com/office/drawing/2010/main">
                <a:solidFill>
                  <a:srgbClr val="FFFFFF"/>
                </a:solidFill>
              </a14:hiddenFill>
            </a:ext>
          </a:extLst>
        </p:spPr>
      </p:pic>
      <p:pic>
        <p:nvPicPr>
          <p:cNvPr id="16389" name="Picture 5" descr="\\gmsv-strgcon-01\Lama\FastFlexibleCSC\datasets\Images\drawings_0\Artist_0 (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1332" y="1351686"/>
            <a:ext cx="2714788" cy="2714788"/>
          </a:xfrm>
          <a:prstGeom prst="rect">
            <a:avLst/>
          </a:prstGeom>
          <a:noFill/>
          <a:extLst>
            <a:ext uri="{909E8E84-426E-40DD-AFC4-6F175D3DCCD1}">
              <a14:hiddenFill xmlns:a14="http://schemas.microsoft.com/office/drawing/2010/main">
                <a:solidFill>
                  <a:srgbClr val="FFFFFF"/>
                </a:solidFill>
              </a14:hiddenFill>
            </a:ext>
          </a:extLst>
        </p:spPr>
      </p:pic>
      <p:pic>
        <p:nvPicPr>
          <p:cNvPr id="16391" name="Picture 7" descr="\\gmsv-strgcon-01\Lama\FastFlexibleCSC\datasets\Images\drawings_0\Artist_0 (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6654" y="2538484"/>
            <a:ext cx="1366764" cy="13667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1232" y="3718672"/>
            <a:ext cx="2320119" cy="1740089"/>
          </a:xfrm>
          <a:prstGeom prst="rect">
            <a:avLst/>
          </a:prstGeom>
        </p:spPr>
      </p:pic>
      <p:pic>
        <p:nvPicPr>
          <p:cNvPr id="4" name="Picture 3"/>
          <p:cNvPicPr>
            <a:picLocks noChangeAspect="1"/>
          </p:cNvPicPr>
          <p:nvPr/>
        </p:nvPicPr>
        <p:blipFill rotWithShape="1">
          <a:blip r:embed="rId8">
            <a:extLst>
              <a:ext uri="{28A0092B-C50C-407E-A947-70E740481C1C}">
                <a14:useLocalDpi xmlns:a14="http://schemas.microsoft.com/office/drawing/2010/main" val="0"/>
              </a:ext>
            </a:extLst>
          </a:blip>
          <a:srcRect l="11995" t="17114" r="14423" b="8259"/>
          <a:stretch/>
        </p:blipFill>
        <p:spPr>
          <a:xfrm>
            <a:off x="300251" y="1811376"/>
            <a:ext cx="2546403" cy="2232294"/>
          </a:xfrm>
          <a:prstGeom prst="rect">
            <a:avLst/>
          </a:prstGeom>
        </p:spPr>
      </p:pic>
      <p:pic>
        <p:nvPicPr>
          <p:cNvPr id="5" name="Picture 4"/>
          <p:cNvPicPr>
            <a:picLocks noChangeAspect="1"/>
          </p:cNvPicPr>
          <p:nvPr/>
        </p:nvPicPr>
        <p:blipFill rotWithShape="1">
          <a:blip r:embed="rId9">
            <a:extLst>
              <a:ext uri="{28A0092B-C50C-407E-A947-70E740481C1C}">
                <a14:useLocalDpi xmlns:a14="http://schemas.microsoft.com/office/drawing/2010/main" val="0"/>
              </a:ext>
            </a:extLst>
          </a:blip>
          <a:srcRect l="11420" t="8358" r="15744" b="9255"/>
          <a:stretch/>
        </p:blipFill>
        <p:spPr>
          <a:xfrm>
            <a:off x="1067528" y="4732167"/>
            <a:ext cx="2153836" cy="1827230"/>
          </a:xfrm>
          <a:prstGeom prst="rect">
            <a:avLst/>
          </a:prstGeom>
        </p:spPr>
      </p:pic>
    </p:spTree>
    <p:extLst>
      <p:ext uri="{BB962C8B-B14F-4D97-AF65-F5344CB8AC3E}">
        <p14:creationId xmlns:p14="http://schemas.microsoft.com/office/powerpoint/2010/main" val="8501716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Stroke Extraction</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5064" y="1828800"/>
            <a:ext cx="4579843" cy="4125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descr="\\gmsv-strgcon-01\Lama\FastFlexibleCSC\datasets\Images\drawings_6\Artist_6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2350" y="2147047"/>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gmsv-strgcon-01\Lama\FastFlexibleCSC\datasets\Images\drawings_6\Artist_6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405765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7413" name="Picture 5" descr="\\gmsv-strgcon-01\Lama\FastFlexibleCSC\datasets\Images\drawings_6\Artist_6 (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2050" y="222885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gmsv-strgcon-01\Lama\FastFlexibleCSC\datasets\Images\drawings_6\Artist_6 (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8046" y="381000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7415" name="Picture 7" descr="\\gmsv-strgcon-01\Lama\FastFlexibleCSC\datasets\Images\drawings_6\Artist_6 (8).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8172" y="3756212"/>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gmsv-strgcon-01\Lama\FastFlexibleCSC\datasets\Images\drawings_6\Artist_6 (10).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1200" y="2147047"/>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0247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2906" y="1814512"/>
            <a:ext cx="11168591" cy="3200400"/>
          </a:xfrm>
          <a:prstGeom prst="rect">
            <a:avLst/>
          </a:prstGeom>
        </p:spPr>
      </p:pic>
    </p:spTree>
    <p:extLst>
      <p:ext uri="{BB962C8B-B14F-4D97-AF65-F5344CB8AC3E}">
        <p14:creationId xmlns:p14="http://schemas.microsoft.com/office/powerpoint/2010/main" val="34443545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mn-lt"/>
              </a:rPr>
              <a:t>Constrained Parametric CSC</a:t>
            </a:r>
            <a:endParaRPr lang="en-US" b="1" dirty="0">
              <a:latin typeface="+mn-lt"/>
            </a:endParaRPr>
          </a:p>
        </p:txBody>
      </p:sp>
      <p:sp>
        <p:nvSpPr>
          <p:cNvPr id="3" name="Content Placeholder 2"/>
          <p:cNvSpPr>
            <a:spLocks noGrp="1"/>
          </p:cNvSpPr>
          <p:nvPr>
            <p:ph idx="1"/>
          </p:nvPr>
        </p:nvSpPr>
        <p:spPr/>
        <p:txBody>
          <a:bodyPr/>
          <a:lstStyle/>
          <a:p>
            <a:r>
              <a:rPr lang="en-US" dirty="0" smtClean="0"/>
              <a:t>Add a constraint to the CSC objective such that  updates filters are restricted to be in the set of all parametric cubic Bezier curves (S). </a:t>
            </a:r>
            <a:endParaRPr lang="en-US" dirty="0"/>
          </a:p>
        </p:txBody>
      </p:sp>
      <p:pic>
        <p:nvPicPr>
          <p:cNvPr id="4" name="Picture 3"/>
          <p:cNvPicPr>
            <a:picLocks noChangeAspect="1"/>
          </p:cNvPicPr>
          <p:nvPr/>
        </p:nvPicPr>
        <p:blipFill>
          <a:blip r:embed="rId2"/>
          <a:stretch>
            <a:fillRect/>
          </a:stretch>
        </p:blipFill>
        <p:spPr>
          <a:xfrm>
            <a:off x="1449816" y="2885123"/>
            <a:ext cx="9292368" cy="3291840"/>
          </a:xfrm>
          <a:prstGeom prst="rect">
            <a:avLst/>
          </a:prstGeom>
        </p:spPr>
      </p:pic>
    </p:spTree>
    <p:extLst>
      <p:ext uri="{BB962C8B-B14F-4D97-AF65-F5344CB8AC3E}">
        <p14:creationId xmlns:p14="http://schemas.microsoft.com/office/powerpoint/2010/main" val="35633085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534400" y="2650956"/>
            <a:ext cx="304800" cy="649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838200" y="365125"/>
            <a:ext cx="10515600" cy="1325563"/>
          </a:xfrm>
        </p:spPr>
        <p:txBody>
          <a:bodyPr/>
          <a:lstStyle/>
          <a:p>
            <a:r>
              <a:rPr lang="en-US" b="1" dirty="0" smtClean="0">
                <a:latin typeface="+mn-lt"/>
              </a:rPr>
              <a:t>d-</a:t>
            </a:r>
            <a:r>
              <a:rPr lang="en-US" b="1" dirty="0" err="1" smtClean="0">
                <a:latin typeface="+mn-lt"/>
              </a:rPr>
              <a:t>subproblem</a:t>
            </a:r>
            <a:endParaRPr lang="en-US" b="1" dirty="0">
              <a:latin typeface="+mn-lt"/>
            </a:endParaRPr>
          </a:p>
        </p:txBody>
      </p:sp>
      <p:sp>
        <p:nvSpPr>
          <p:cNvPr id="3" name="TextBox 2"/>
          <p:cNvSpPr txBox="1"/>
          <p:nvPr/>
        </p:nvSpPr>
        <p:spPr>
          <a:xfrm>
            <a:off x="5218545" y="5237016"/>
            <a:ext cx="221673" cy="461665"/>
          </a:xfrm>
          <a:prstGeom prst="rect">
            <a:avLst/>
          </a:prstGeom>
          <a:solidFill>
            <a:schemeClr val="bg1"/>
          </a:solidFill>
        </p:spPr>
        <p:txBody>
          <a:bodyPr wrap="square" rtlCol="0">
            <a:spAutoFit/>
          </a:bodyPr>
          <a:lstStyle/>
          <a:p>
            <a:pPr algn="ctr"/>
            <a:r>
              <a:rPr lang="en-US" sz="2400" dirty="0" smtClean="0"/>
              <a:t>3</a:t>
            </a:r>
            <a:endParaRPr lang="en-US" sz="2400" dirty="0"/>
          </a:p>
        </p:txBody>
      </p:sp>
      <p:pic>
        <p:nvPicPr>
          <p:cNvPr id="5" name="Picture 4"/>
          <p:cNvPicPr>
            <a:picLocks noChangeAspect="1"/>
          </p:cNvPicPr>
          <p:nvPr/>
        </p:nvPicPr>
        <p:blipFill>
          <a:blip r:embed="rId2"/>
          <a:stretch>
            <a:fillRect/>
          </a:stretch>
        </p:blipFill>
        <p:spPr>
          <a:xfrm>
            <a:off x="949189" y="1814512"/>
            <a:ext cx="10293622" cy="4023360"/>
          </a:xfrm>
          <a:prstGeom prst="rect">
            <a:avLst/>
          </a:prstGeom>
        </p:spPr>
      </p:pic>
    </p:spTree>
    <p:extLst>
      <p:ext uri="{BB962C8B-B14F-4D97-AF65-F5344CB8AC3E}">
        <p14:creationId xmlns:p14="http://schemas.microsoft.com/office/powerpoint/2010/main" val="2153996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28694"/>
          <a:stretch/>
        </p:blipFill>
        <p:spPr>
          <a:xfrm>
            <a:off x="238991" y="399184"/>
            <a:ext cx="11658600" cy="2186998"/>
          </a:xfrm>
          <a:prstGeom prst="rect">
            <a:avLst/>
          </a:prstGeom>
        </p:spPr>
      </p:pic>
      <p:pic>
        <p:nvPicPr>
          <p:cNvPr id="5" name="Picture 4"/>
          <p:cNvPicPr>
            <a:picLocks noChangeAspect="1"/>
          </p:cNvPicPr>
          <p:nvPr/>
        </p:nvPicPr>
        <p:blipFill rotWithShape="1">
          <a:blip r:embed="rId4"/>
          <a:srcRect b="72306"/>
          <a:stretch/>
        </p:blipFill>
        <p:spPr>
          <a:xfrm>
            <a:off x="403665" y="3154217"/>
            <a:ext cx="10817106" cy="1519383"/>
          </a:xfrm>
          <a:prstGeom prst="rect">
            <a:avLst/>
          </a:prstGeom>
        </p:spPr>
      </p:pic>
      <p:pic>
        <p:nvPicPr>
          <p:cNvPr id="6" name="Picture 5"/>
          <p:cNvPicPr>
            <a:picLocks noChangeAspect="1"/>
          </p:cNvPicPr>
          <p:nvPr/>
        </p:nvPicPr>
        <p:blipFill rotWithShape="1">
          <a:blip r:embed="rId4"/>
          <a:srcRect t="27526"/>
          <a:stretch/>
        </p:blipFill>
        <p:spPr>
          <a:xfrm>
            <a:off x="2336801" y="4470399"/>
            <a:ext cx="7139708" cy="2161310"/>
          </a:xfrm>
          <a:prstGeom prst="rect">
            <a:avLst/>
          </a:prstGeom>
        </p:spPr>
      </p:pic>
    </p:spTree>
    <p:extLst>
      <p:ext uri="{BB962C8B-B14F-4D97-AF65-F5344CB8AC3E}">
        <p14:creationId xmlns:p14="http://schemas.microsoft.com/office/powerpoint/2010/main" val="24877159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534400" y="2650956"/>
            <a:ext cx="304800" cy="649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838200" y="365125"/>
            <a:ext cx="10515600" cy="1325563"/>
          </a:xfrm>
        </p:spPr>
        <p:txBody>
          <a:bodyPr/>
          <a:lstStyle/>
          <a:p>
            <a:r>
              <a:rPr lang="en-US" b="1" dirty="0" smtClean="0">
                <a:latin typeface="+mn-lt"/>
              </a:rPr>
              <a:t>d-</a:t>
            </a:r>
            <a:r>
              <a:rPr lang="en-US" b="1" dirty="0" err="1" smtClean="0">
                <a:latin typeface="+mn-lt"/>
              </a:rPr>
              <a:t>subproblem</a:t>
            </a:r>
            <a:endParaRPr lang="en-US" b="1" dirty="0">
              <a:latin typeface="+mn-lt"/>
            </a:endParaRPr>
          </a:p>
        </p:txBody>
      </p:sp>
      <p:sp>
        <p:nvSpPr>
          <p:cNvPr id="3" name="TextBox 2"/>
          <p:cNvSpPr txBox="1"/>
          <p:nvPr/>
        </p:nvSpPr>
        <p:spPr>
          <a:xfrm>
            <a:off x="5218545" y="5237016"/>
            <a:ext cx="221673" cy="461665"/>
          </a:xfrm>
          <a:prstGeom prst="rect">
            <a:avLst/>
          </a:prstGeom>
          <a:solidFill>
            <a:schemeClr val="bg1"/>
          </a:solidFill>
        </p:spPr>
        <p:txBody>
          <a:bodyPr wrap="square" rtlCol="0">
            <a:spAutoFit/>
          </a:bodyPr>
          <a:lstStyle/>
          <a:p>
            <a:pPr algn="ctr"/>
            <a:r>
              <a:rPr lang="en-US" sz="2400" dirty="0" smtClean="0"/>
              <a:t>3</a:t>
            </a:r>
            <a:endParaRPr lang="en-US" sz="2400" dirty="0"/>
          </a:p>
        </p:txBody>
      </p:sp>
      <p:pic>
        <p:nvPicPr>
          <p:cNvPr id="2" name="Picture 1"/>
          <p:cNvPicPr>
            <a:picLocks noChangeAspect="1"/>
          </p:cNvPicPr>
          <p:nvPr/>
        </p:nvPicPr>
        <p:blipFill>
          <a:blip r:embed="rId2"/>
          <a:stretch>
            <a:fillRect/>
          </a:stretch>
        </p:blipFill>
        <p:spPr>
          <a:xfrm>
            <a:off x="178528" y="2428875"/>
            <a:ext cx="11834944" cy="3108960"/>
          </a:xfrm>
          <a:prstGeom prst="rect">
            <a:avLst/>
          </a:prstGeom>
        </p:spPr>
      </p:pic>
    </p:spTree>
    <p:extLst>
      <p:ext uri="{BB962C8B-B14F-4D97-AF65-F5344CB8AC3E}">
        <p14:creationId xmlns:p14="http://schemas.microsoft.com/office/powerpoint/2010/main" val="14799161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20218" y="2476500"/>
            <a:ext cx="9951563" cy="3017520"/>
          </a:xfrm>
          <a:prstGeom prst="rect">
            <a:avLst/>
          </a:prstGeom>
        </p:spPr>
      </p:pic>
      <p:sp>
        <p:nvSpPr>
          <p:cNvPr id="5"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atin typeface="+mn-lt"/>
              </a:rPr>
              <a:t>d-</a:t>
            </a:r>
            <a:r>
              <a:rPr lang="en-US" b="1" dirty="0" err="1" smtClean="0">
                <a:latin typeface="+mn-lt"/>
              </a:rPr>
              <a:t>subproblem</a:t>
            </a:r>
            <a:r>
              <a:rPr lang="en-US" b="1" dirty="0" smtClean="0">
                <a:latin typeface="+mn-lt"/>
              </a:rPr>
              <a:t> – Augmented </a:t>
            </a:r>
            <a:r>
              <a:rPr lang="en-US" b="1" dirty="0" err="1" smtClean="0">
                <a:latin typeface="+mn-lt"/>
              </a:rPr>
              <a:t>Lagragian</a:t>
            </a:r>
            <a:endParaRPr lang="en-US" b="1" dirty="0">
              <a:latin typeface="+mn-lt"/>
            </a:endParaRPr>
          </a:p>
        </p:txBody>
      </p:sp>
    </p:spTree>
    <p:extLst>
      <p:ext uri="{BB962C8B-B14F-4D97-AF65-F5344CB8AC3E}">
        <p14:creationId xmlns:p14="http://schemas.microsoft.com/office/powerpoint/2010/main" val="158445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ADMM approach</a:t>
            </a:r>
            <a:endParaRPr lang="en-US" b="1" dirty="0"/>
          </a:p>
        </p:txBody>
      </p:sp>
      <p:pic>
        <p:nvPicPr>
          <p:cNvPr id="4" name="Picture 3"/>
          <p:cNvPicPr>
            <a:picLocks noChangeAspect="1"/>
          </p:cNvPicPr>
          <p:nvPr/>
        </p:nvPicPr>
        <p:blipFill rotWithShape="1">
          <a:blip r:embed="rId2"/>
          <a:srcRect t="10138"/>
          <a:stretch/>
        </p:blipFill>
        <p:spPr>
          <a:xfrm>
            <a:off x="2300287" y="1533524"/>
            <a:ext cx="7267575" cy="4981575"/>
          </a:xfrm>
          <a:prstGeom prst="rect">
            <a:avLst/>
          </a:prstGeom>
        </p:spPr>
      </p:pic>
    </p:spTree>
    <p:extLst>
      <p:ext uri="{BB962C8B-B14F-4D97-AF65-F5344CB8AC3E}">
        <p14:creationId xmlns:p14="http://schemas.microsoft.com/office/powerpoint/2010/main" val="36348067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Proximal Operator for parametric function</a:t>
            </a:r>
            <a:endParaRPr lang="en-US" b="1" dirty="0"/>
          </a:p>
        </p:txBody>
      </p:sp>
      <p:sp>
        <p:nvSpPr>
          <p:cNvPr id="6" name="TextBox 5"/>
          <p:cNvSpPr txBox="1"/>
          <p:nvPr/>
        </p:nvSpPr>
        <p:spPr>
          <a:xfrm>
            <a:off x="962025" y="1779687"/>
            <a:ext cx="1927451" cy="523220"/>
          </a:xfrm>
          <a:prstGeom prst="rect">
            <a:avLst/>
          </a:prstGeom>
          <a:noFill/>
        </p:spPr>
        <p:txBody>
          <a:bodyPr wrap="none" rtlCol="0">
            <a:spAutoFit/>
          </a:bodyPr>
          <a:lstStyle/>
          <a:p>
            <a:r>
              <a:rPr lang="en-US" sz="2800" b="1" dirty="0" smtClean="0"/>
              <a:t>Updated d: </a:t>
            </a:r>
            <a:endParaRPr lang="en-US" sz="2800" b="1" dirty="0"/>
          </a:p>
        </p:txBody>
      </p:sp>
      <p:pic>
        <p:nvPicPr>
          <p:cNvPr id="9" name="Picture 8"/>
          <p:cNvPicPr>
            <a:picLocks noChangeAspect="1"/>
          </p:cNvPicPr>
          <p:nvPr/>
        </p:nvPicPr>
        <p:blipFill>
          <a:blip r:embed="rId2"/>
          <a:stretch>
            <a:fillRect/>
          </a:stretch>
        </p:blipFill>
        <p:spPr>
          <a:xfrm>
            <a:off x="3076575" y="1769507"/>
            <a:ext cx="5143500" cy="533400"/>
          </a:xfrm>
          <a:prstGeom prst="rect">
            <a:avLst/>
          </a:prstGeom>
        </p:spPr>
      </p:pic>
      <p:pic>
        <p:nvPicPr>
          <p:cNvPr id="10" name="Picture 9"/>
          <p:cNvPicPr>
            <a:picLocks noChangeAspect="1"/>
          </p:cNvPicPr>
          <p:nvPr/>
        </p:nvPicPr>
        <p:blipFill>
          <a:blip r:embed="rId3"/>
          <a:stretch>
            <a:fillRect/>
          </a:stretch>
        </p:blipFill>
        <p:spPr>
          <a:xfrm>
            <a:off x="1995487" y="2569457"/>
            <a:ext cx="6600825" cy="1724025"/>
          </a:xfrm>
          <a:prstGeom prst="rect">
            <a:avLst/>
          </a:prstGeom>
        </p:spPr>
      </p:pic>
      <p:sp>
        <p:nvSpPr>
          <p:cNvPr id="14" name="TextBox 13"/>
          <p:cNvSpPr txBox="1"/>
          <p:nvPr/>
        </p:nvSpPr>
        <p:spPr>
          <a:xfrm>
            <a:off x="962025" y="2730475"/>
            <a:ext cx="1927451" cy="523220"/>
          </a:xfrm>
          <a:prstGeom prst="rect">
            <a:avLst/>
          </a:prstGeom>
          <a:noFill/>
        </p:spPr>
        <p:txBody>
          <a:bodyPr wrap="none" rtlCol="0">
            <a:spAutoFit/>
          </a:bodyPr>
          <a:lstStyle/>
          <a:p>
            <a:r>
              <a:rPr lang="en-US" sz="2800" b="1" dirty="0" smtClean="0"/>
              <a:t>Updated u: </a:t>
            </a:r>
            <a:endParaRPr lang="en-US" sz="2800" b="1" dirty="0"/>
          </a:p>
        </p:txBody>
      </p:sp>
      <p:pic>
        <p:nvPicPr>
          <p:cNvPr id="12" name="Picture 11"/>
          <p:cNvPicPr>
            <a:picLocks noChangeAspect="1"/>
          </p:cNvPicPr>
          <p:nvPr/>
        </p:nvPicPr>
        <p:blipFill rotWithShape="1">
          <a:blip r:embed="rId4"/>
          <a:srcRect t="10135"/>
          <a:stretch/>
        </p:blipFill>
        <p:spPr>
          <a:xfrm>
            <a:off x="2147887" y="4400549"/>
            <a:ext cx="5248275" cy="359507"/>
          </a:xfrm>
          <a:prstGeom prst="rect">
            <a:avLst/>
          </a:prstGeom>
        </p:spPr>
      </p:pic>
      <p:sp>
        <p:nvSpPr>
          <p:cNvPr id="7" name="TextBox 6"/>
          <p:cNvSpPr txBox="1"/>
          <p:nvPr/>
        </p:nvSpPr>
        <p:spPr>
          <a:xfrm>
            <a:off x="8143587" y="3576485"/>
            <a:ext cx="3648363" cy="1200329"/>
          </a:xfrm>
          <a:prstGeom prst="rect">
            <a:avLst/>
          </a:prstGeom>
          <a:noFill/>
        </p:spPr>
        <p:txBody>
          <a:bodyPr wrap="square" rtlCol="0">
            <a:spAutoFit/>
          </a:bodyPr>
          <a:lstStyle/>
          <a:p>
            <a:pPr algn="ctr"/>
            <a:r>
              <a:rPr lang="en-US" sz="2400" dirty="0" smtClean="0">
                <a:latin typeface="Times New Roman" panose="02020603050405020304" pitchFamily="18" charset="0"/>
                <a:cs typeface="Times New Roman" panose="02020603050405020304" pitchFamily="18" charset="0"/>
              </a:rPr>
              <a:t>The curve that minimizes the L2 norm difference with an image filter</a:t>
            </a:r>
            <a:endParaRPr lang="en-US" sz="2400"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5"/>
          <a:stretch>
            <a:fillRect/>
          </a:stretch>
        </p:blipFill>
        <p:spPr>
          <a:xfrm>
            <a:off x="1852325" y="4760056"/>
            <a:ext cx="3981450" cy="1076325"/>
          </a:xfrm>
          <a:prstGeom prst="rect">
            <a:avLst/>
          </a:prstGeom>
        </p:spPr>
      </p:pic>
    </p:spTree>
    <p:extLst>
      <p:ext uri="{BB962C8B-B14F-4D97-AF65-F5344CB8AC3E}">
        <p14:creationId xmlns:p14="http://schemas.microsoft.com/office/powerpoint/2010/main" val="22924815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5764" y="1757362"/>
            <a:ext cx="10908254" cy="2560320"/>
          </a:xfrm>
          <a:prstGeom prst="rect">
            <a:avLst/>
          </a:prstGeom>
        </p:spPr>
      </p:pic>
      <p:sp>
        <p:nvSpPr>
          <p:cNvPr id="5" name="Title 1"/>
          <p:cNvSpPr>
            <a:spLocks noGrp="1"/>
          </p:cNvSpPr>
          <p:nvPr>
            <p:ph type="title"/>
          </p:nvPr>
        </p:nvSpPr>
        <p:spPr>
          <a:xfrm>
            <a:off x="838200" y="365125"/>
            <a:ext cx="10515600" cy="1325563"/>
          </a:xfrm>
        </p:spPr>
        <p:txBody>
          <a:bodyPr>
            <a:normAutofit/>
          </a:bodyPr>
          <a:lstStyle/>
          <a:p>
            <a:r>
              <a:rPr lang="en-US" b="1" dirty="0" smtClean="0"/>
              <a:t>Proximal Operator for parametric function</a:t>
            </a:r>
            <a:endParaRPr lang="en-US" b="1" dirty="0"/>
          </a:p>
        </p:txBody>
      </p:sp>
      <p:pic>
        <p:nvPicPr>
          <p:cNvPr id="6" name="Picture 5"/>
          <p:cNvPicPr>
            <a:picLocks noChangeAspect="1"/>
          </p:cNvPicPr>
          <p:nvPr/>
        </p:nvPicPr>
        <p:blipFill>
          <a:blip r:embed="rId3"/>
          <a:stretch>
            <a:fillRect/>
          </a:stretch>
        </p:blipFill>
        <p:spPr>
          <a:xfrm>
            <a:off x="671369" y="4317682"/>
            <a:ext cx="6600825" cy="1724025"/>
          </a:xfrm>
          <a:prstGeom prst="rect">
            <a:avLst/>
          </a:prstGeom>
        </p:spPr>
      </p:pic>
      <p:pic>
        <p:nvPicPr>
          <p:cNvPr id="7" name="Picture 6"/>
          <p:cNvPicPr>
            <a:picLocks noChangeAspect="1"/>
          </p:cNvPicPr>
          <p:nvPr/>
        </p:nvPicPr>
        <p:blipFill rotWithShape="1">
          <a:blip r:embed="rId4"/>
          <a:srcRect t="10135"/>
          <a:stretch/>
        </p:blipFill>
        <p:spPr>
          <a:xfrm>
            <a:off x="1647825" y="6184168"/>
            <a:ext cx="5248275" cy="359507"/>
          </a:xfrm>
          <a:prstGeom prst="rect">
            <a:avLst/>
          </a:prstGeom>
        </p:spPr>
      </p:pic>
    </p:spTree>
    <p:extLst>
      <p:ext uri="{BB962C8B-B14F-4D97-AF65-F5344CB8AC3E}">
        <p14:creationId xmlns:p14="http://schemas.microsoft.com/office/powerpoint/2010/main" val="27855984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duotone>
              <a:prstClr val="black"/>
              <a:schemeClr val="accent5">
                <a:tint val="45000"/>
                <a:satMod val="400000"/>
              </a:schemeClr>
            </a:duotone>
          </a:blip>
          <a:srcRect r="74924" b="82374"/>
          <a:stretch/>
        </p:blipFill>
        <p:spPr>
          <a:xfrm>
            <a:off x="1045879" y="735110"/>
            <a:ext cx="1038979" cy="988846"/>
          </a:xfrm>
          <a:prstGeom prst="rect">
            <a:avLst/>
          </a:prstGeom>
        </p:spPr>
      </p:pic>
      <p:pic>
        <p:nvPicPr>
          <p:cNvPr id="5" name="Picture 4"/>
          <p:cNvPicPr>
            <a:picLocks noChangeAspect="1"/>
          </p:cNvPicPr>
          <p:nvPr/>
        </p:nvPicPr>
        <p:blipFill rotWithShape="1">
          <a:blip r:embed="rId2">
            <a:duotone>
              <a:prstClr val="black"/>
              <a:schemeClr val="accent4">
                <a:tint val="45000"/>
                <a:satMod val="400000"/>
              </a:schemeClr>
            </a:duotone>
          </a:blip>
          <a:srcRect l="75312" t="60097" b="23032"/>
          <a:stretch/>
        </p:blipFill>
        <p:spPr>
          <a:xfrm>
            <a:off x="2856499" y="3361448"/>
            <a:ext cx="1022932" cy="946484"/>
          </a:xfrm>
          <a:prstGeom prst="rect">
            <a:avLst/>
          </a:prstGeom>
        </p:spPr>
      </p:pic>
      <p:pic>
        <p:nvPicPr>
          <p:cNvPr id="6" name="Picture 5"/>
          <p:cNvPicPr>
            <a:picLocks noChangeAspect="1"/>
          </p:cNvPicPr>
          <p:nvPr/>
        </p:nvPicPr>
        <p:blipFill rotWithShape="1">
          <a:blip r:embed="rId2">
            <a:duotone>
              <a:prstClr val="black"/>
              <a:schemeClr val="accent4">
                <a:tint val="45000"/>
                <a:satMod val="400000"/>
              </a:schemeClr>
            </a:duotone>
          </a:blip>
          <a:srcRect l="24834" t="79287" r="49419" b="3047"/>
          <a:stretch/>
        </p:blipFill>
        <p:spPr>
          <a:xfrm>
            <a:off x="2817583" y="4511338"/>
            <a:ext cx="1066801" cy="991104"/>
          </a:xfrm>
          <a:prstGeom prst="rect">
            <a:avLst/>
          </a:prstGeom>
        </p:spPr>
      </p:pic>
      <p:pic>
        <p:nvPicPr>
          <p:cNvPr id="7" name="Picture 6"/>
          <p:cNvPicPr>
            <a:picLocks noChangeAspect="1"/>
          </p:cNvPicPr>
          <p:nvPr/>
        </p:nvPicPr>
        <p:blipFill rotWithShape="1">
          <a:blip r:embed="rId2">
            <a:duotone>
              <a:prstClr val="black"/>
              <a:schemeClr val="accent4">
                <a:tint val="45000"/>
                <a:satMod val="400000"/>
              </a:schemeClr>
            </a:duotone>
          </a:blip>
          <a:srcRect l="25269" r="50726" b="82374"/>
          <a:stretch/>
        </p:blipFill>
        <p:spPr>
          <a:xfrm>
            <a:off x="2864780" y="735110"/>
            <a:ext cx="994610" cy="988846"/>
          </a:xfrm>
          <a:prstGeom prst="rect">
            <a:avLst/>
          </a:prstGeom>
        </p:spPr>
      </p:pic>
      <p:pic>
        <p:nvPicPr>
          <p:cNvPr id="8" name="Picture 7"/>
          <p:cNvPicPr>
            <a:picLocks noChangeAspect="1"/>
          </p:cNvPicPr>
          <p:nvPr/>
        </p:nvPicPr>
        <p:blipFill rotWithShape="1">
          <a:blip r:embed="rId2">
            <a:duotone>
              <a:prstClr val="black"/>
              <a:schemeClr val="accent5">
                <a:tint val="45000"/>
                <a:satMod val="400000"/>
              </a:schemeClr>
            </a:duotone>
          </a:blip>
          <a:srcRect l="50048" r="25451" b="82374"/>
          <a:stretch/>
        </p:blipFill>
        <p:spPr>
          <a:xfrm>
            <a:off x="1034651" y="2094121"/>
            <a:ext cx="1015165" cy="988846"/>
          </a:xfrm>
          <a:prstGeom prst="rect">
            <a:avLst/>
          </a:prstGeom>
        </p:spPr>
      </p:pic>
      <p:pic>
        <p:nvPicPr>
          <p:cNvPr id="9" name="Picture 8"/>
          <p:cNvPicPr>
            <a:picLocks noChangeAspect="1"/>
          </p:cNvPicPr>
          <p:nvPr/>
        </p:nvPicPr>
        <p:blipFill rotWithShape="1">
          <a:blip r:embed="rId2">
            <a:duotone>
              <a:prstClr val="black"/>
              <a:schemeClr val="accent4">
                <a:tint val="45000"/>
                <a:satMod val="400000"/>
              </a:schemeClr>
            </a:duotone>
          </a:blip>
          <a:srcRect l="74634" b="82374"/>
          <a:stretch/>
        </p:blipFill>
        <p:spPr>
          <a:xfrm>
            <a:off x="2817583" y="2094121"/>
            <a:ext cx="1051007" cy="988846"/>
          </a:xfrm>
          <a:prstGeom prst="rect">
            <a:avLst/>
          </a:prstGeom>
        </p:spPr>
      </p:pic>
      <p:pic>
        <p:nvPicPr>
          <p:cNvPr id="10" name="Picture 9"/>
          <p:cNvPicPr>
            <a:picLocks noChangeAspect="1"/>
          </p:cNvPicPr>
          <p:nvPr/>
        </p:nvPicPr>
        <p:blipFill rotWithShape="1">
          <a:blip r:embed="rId2">
            <a:duotone>
              <a:prstClr val="black"/>
              <a:schemeClr val="accent5">
                <a:tint val="45000"/>
                <a:satMod val="400000"/>
              </a:schemeClr>
            </a:duotone>
          </a:blip>
          <a:srcRect l="49371" t="60097" r="25269" b="23032"/>
          <a:stretch/>
        </p:blipFill>
        <p:spPr>
          <a:xfrm>
            <a:off x="999058" y="3362262"/>
            <a:ext cx="1050758" cy="946484"/>
          </a:xfrm>
          <a:prstGeom prst="rect">
            <a:avLst/>
          </a:prstGeom>
        </p:spPr>
      </p:pic>
      <p:pic>
        <p:nvPicPr>
          <p:cNvPr id="11" name="Picture 10"/>
          <p:cNvPicPr>
            <a:picLocks noChangeAspect="1"/>
          </p:cNvPicPr>
          <p:nvPr/>
        </p:nvPicPr>
        <p:blipFill rotWithShape="1">
          <a:blip r:embed="rId2">
            <a:duotone>
              <a:prstClr val="black"/>
              <a:schemeClr val="accent5">
                <a:tint val="45000"/>
                <a:satMod val="400000"/>
              </a:schemeClr>
            </a:duotone>
          </a:blip>
          <a:srcRect t="79939" r="75553" b="3047"/>
          <a:stretch/>
        </p:blipFill>
        <p:spPr>
          <a:xfrm>
            <a:off x="999058" y="4547936"/>
            <a:ext cx="1012909" cy="954506"/>
          </a:xfrm>
          <a:prstGeom prst="rect">
            <a:avLst/>
          </a:prstGeom>
        </p:spPr>
      </p:pic>
      <p:sp>
        <p:nvSpPr>
          <p:cNvPr id="12" name="TextBox 11"/>
          <p:cNvSpPr txBox="1"/>
          <p:nvPr/>
        </p:nvSpPr>
        <p:spPr>
          <a:xfrm>
            <a:off x="760576" y="5556966"/>
            <a:ext cx="1563313" cy="369332"/>
          </a:xfrm>
          <a:prstGeom prst="rect">
            <a:avLst/>
          </a:prstGeom>
          <a:noFill/>
        </p:spPr>
        <p:txBody>
          <a:bodyPr wrap="none" rtlCol="0">
            <a:spAutoFit/>
          </a:bodyPr>
          <a:lstStyle/>
          <a:p>
            <a:r>
              <a:rPr lang="en-US" dirty="0" smtClean="0"/>
              <a:t>Original Stroke</a:t>
            </a:r>
            <a:endParaRPr lang="en-US" dirty="0"/>
          </a:p>
        </p:txBody>
      </p:sp>
      <p:sp>
        <p:nvSpPr>
          <p:cNvPr id="13" name="TextBox 12"/>
          <p:cNvSpPr txBox="1"/>
          <p:nvPr/>
        </p:nvSpPr>
        <p:spPr>
          <a:xfrm>
            <a:off x="2557294" y="5558589"/>
            <a:ext cx="1641475" cy="369332"/>
          </a:xfrm>
          <a:prstGeom prst="rect">
            <a:avLst/>
          </a:prstGeom>
          <a:noFill/>
        </p:spPr>
        <p:txBody>
          <a:bodyPr wrap="none" rtlCol="0">
            <a:spAutoFit/>
          </a:bodyPr>
          <a:lstStyle/>
          <a:p>
            <a:r>
              <a:rPr lang="en-US" dirty="0" smtClean="0"/>
              <a:t>Digitized Stroke</a:t>
            </a:r>
            <a:endParaRPr lang="en-US" dirty="0"/>
          </a:p>
        </p:txBody>
      </p:sp>
      <p:sp>
        <p:nvSpPr>
          <p:cNvPr id="14" name="Rectangle 13"/>
          <p:cNvSpPr/>
          <p:nvPr/>
        </p:nvSpPr>
        <p:spPr>
          <a:xfrm>
            <a:off x="-2800724" y="50612"/>
            <a:ext cx="11805557" cy="1077218"/>
          </a:xfrm>
          <a:prstGeom prst="rect">
            <a:avLst/>
          </a:prstGeom>
        </p:spPr>
        <p:txBody>
          <a:bodyPr wrap="square">
            <a:spAutoFit/>
          </a:bodyPr>
          <a:lstStyle/>
          <a:p>
            <a:pPr lvl="1" algn="ctr"/>
            <a:r>
              <a:rPr lang="en-US" sz="3200" b="1" dirty="0" smtClean="0">
                <a:solidFill>
                  <a:schemeClr val="accent6">
                    <a:lumMod val="75000"/>
                  </a:schemeClr>
                </a:solidFill>
              </a:rPr>
              <a:t>Assessment of Digitization Model </a:t>
            </a:r>
          </a:p>
          <a:p>
            <a:pPr lvl="1" algn="ctr"/>
            <a:endParaRPr lang="en-US" sz="3200" b="1" dirty="0">
              <a:solidFill>
                <a:schemeClr val="accent6">
                  <a:lumMod val="75000"/>
                </a:schemeClr>
              </a:solidFill>
            </a:endParaRPr>
          </a:p>
        </p:txBody>
      </p:sp>
      <p:pic>
        <p:nvPicPr>
          <p:cNvPr id="15" name="Picture 14"/>
          <p:cNvPicPr>
            <a:picLocks noChangeAspect="1"/>
          </p:cNvPicPr>
          <p:nvPr/>
        </p:nvPicPr>
        <p:blipFill>
          <a:blip r:embed="rId3"/>
          <a:stretch>
            <a:fillRect/>
          </a:stretch>
        </p:blipFill>
        <p:spPr>
          <a:xfrm>
            <a:off x="5742071" y="1463338"/>
            <a:ext cx="4076700" cy="3048000"/>
          </a:xfrm>
          <a:prstGeom prst="rect">
            <a:avLst/>
          </a:prstGeom>
        </p:spPr>
      </p:pic>
    </p:spTree>
    <p:extLst>
      <p:ext uri="{BB962C8B-B14F-4D97-AF65-F5344CB8AC3E}">
        <p14:creationId xmlns:p14="http://schemas.microsoft.com/office/powerpoint/2010/main" val="35156967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911525" y="-908916"/>
            <a:ext cx="9084133" cy="7766916"/>
            <a:chOff x="911525" y="-908916"/>
            <a:chExt cx="9084133" cy="7766916"/>
          </a:xfrm>
        </p:grpSpPr>
        <p:grpSp>
          <p:nvGrpSpPr>
            <p:cNvPr id="4" name="Group 3"/>
            <p:cNvGrpSpPr/>
            <p:nvPr/>
          </p:nvGrpSpPr>
          <p:grpSpPr>
            <a:xfrm>
              <a:off x="5984904" y="-888424"/>
              <a:ext cx="4010754" cy="3332232"/>
              <a:chOff x="2339747" y="3159836"/>
              <a:chExt cx="2139112" cy="1977473"/>
            </a:xfrm>
          </p:grpSpPr>
          <p:pic>
            <p:nvPicPr>
              <p:cNvPr id="5" name="Picture 4"/>
              <p:cNvPicPr>
                <a:picLocks noChangeAspect="1"/>
              </p:cNvPicPr>
              <p:nvPr/>
            </p:nvPicPr>
            <p:blipFill rotWithShape="1">
              <a:blip r:embed="rId3"/>
              <a:srcRect t="8229" r="2780" b="3801"/>
              <a:stretch/>
            </p:blipFill>
            <p:spPr>
              <a:xfrm>
                <a:off x="2339747" y="3159836"/>
                <a:ext cx="2139112" cy="1977473"/>
              </a:xfrm>
              <a:prstGeom prst="rect">
                <a:avLst/>
              </a:prstGeom>
              <a:effectLst>
                <a:softEdge rad="0"/>
              </a:effectLst>
            </p:spPr>
          </p:pic>
          <p:sp>
            <p:nvSpPr>
              <p:cNvPr id="6" name="Oval 5"/>
              <p:cNvSpPr/>
              <p:nvPr/>
            </p:nvSpPr>
            <p:spPr>
              <a:xfrm>
                <a:off x="2621280" y="3335382"/>
                <a:ext cx="1506583" cy="1506583"/>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911525" y="-908916"/>
              <a:ext cx="4162425" cy="3305175"/>
              <a:chOff x="1229674" y="3740316"/>
              <a:chExt cx="4162425" cy="3305175"/>
            </a:xfrm>
          </p:grpSpPr>
          <p:pic>
            <p:nvPicPr>
              <p:cNvPr id="8" name="Picture 7"/>
              <p:cNvPicPr>
                <a:picLocks noChangeAspect="1"/>
              </p:cNvPicPr>
              <p:nvPr/>
            </p:nvPicPr>
            <p:blipFill>
              <a:blip r:embed="rId4"/>
              <a:stretch>
                <a:fillRect/>
              </a:stretch>
            </p:blipFill>
            <p:spPr>
              <a:xfrm>
                <a:off x="1229674" y="3740316"/>
                <a:ext cx="4162425" cy="3305175"/>
              </a:xfrm>
              <a:prstGeom prst="rect">
                <a:avLst/>
              </a:prstGeom>
            </p:spPr>
          </p:pic>
          <p:sp>
            <p:nvSpPr>
              <p:cNvPr id="9" name="Rectangle 8"/>
              <p:cNvSpPr/>
              <p:nvPr/>
            </p:nvSpPr>
            <p:spPr>
              <a:xfrm>
                <a:off x="1255259" y="3760808"/>
                <a:ext cx="4125432" cy="3284683"/>
              </a:xfrm>
              <a:prstGeom prst="rect">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9" idx="1"/>
                <a:endCxn id="9" idx="3"/>
              </p:cNvCxnSpPr>
              <p:nvPr/>
            </p:nvCxnSpPr>
            <p:spPr>
              <a:xfrm>
                <a:off x="1255259" y="5403150"/>
                <a:ext cx="4125432" cy="0"/>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310887" y="3751283"/>
                <a:ext cx="7088" cy="3284683"/>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7" name="Picture 26"/>
            <p:cNvPicPr>
              <a:picLocks noChangeAspect="1"/>
            </p:cNvPicPr>
            <p:nvPr/>
          </p:nvPicPr>
          <p:blipFill rotWithShape="1">
            <a:blip r:embed="rId3">
              <a:biLevel thresh="25000"/>
            </a:blip>
            <a:srcRect t="5404" r="2364" b="6683"/>
            <a:stretch/>
          </p:blipFill>
          <p:spPr>
            <a:xfrm>
              <a:off x="5911199" y="3057100"/>
              <a:ext cx="4027923" cy="3330030"/>
            </a:xfrm>
            <a:prstGeom prst="rect">
              <a:avLst/>
            </a:prstGeom>
            <a:effectLst>
              <a:softEdge rad="0"/>
            </a:effectLst>
          </p:spPr>
        </p:pic>
        <p:sp>
          <p:nvSpPr>
            <p:cNvPr id="28" name="TextBox 27"/>
            <p:cNvSpPr txBox="1"/>
            <p:nvPr/>
          </p:nvSpPr>
          <p:spPr>
            <a:xfrm>
              <a:off x="6837188" y="2376410"/>
              <a:ext cx="2017155" cy="523220"/>
            </a:xfrm>
            <a:prstGeom prst="rect">
              <a:avLst/>
            </a:prstGeom>
            <a:noFill/>
          </p:spPr>
          <p:txBody>
            <a:bodyPr wrap="none" rtlCol="0">
              <a:spAutoFit/>
            </a:bodyPr>
            <a:lstStyle/>
            <a:p>
              <a:r>
                <a:rPr lang="en-US" sz="2800" dirty="0" smtClean="0"/>
                <a:t>Input Image </a:t>
              </a:r>
              <a:endParaRPr lang="en-US" sz="2800" dirty="0"/>
            </a:p>
          </p:txBody>
        </p:sp>
        <p:sp>
          <p:nvSpPr>
            <p:cNvPr id="29" name="TextBox 28"/>
            <p:cNvSpPr txBox="1"/>
            <p:nvPr/>
          </p:nvSpPr>
          <p:spPr>
            <a:xfrm>
              <a:off x="6496673" y="6334780"/>
              <a:ext cx="3259995" cy="523220"/>
            </a:xfrm>
            <a:prstGeom prst="rect">
              <a:avLst/>
            </a:prstGeom>
            <a:noFill/>
          </p:spPr>
          <p:txBody>
            <a:bodyPr wrap="none" rtlCol="0">
              <a:spAutoFit/>
            </a:bodyPr>
            <a:lstStyle/>
            <a:p>
              <a:r>
                <a:rPr lang="en-US" sz="2800" dirty="0" smtClean="0"/>
                <a:t>Reconstructed Image</a:t>
              </a:r>
              <a:endParaRPr lang="en-US" sz="2800" dirty="0"/>
            </a:p>
          </p:txBody>
        </p:sp>
        <p:grpSp>
          <p:nvGrpSpPr>
            <p:cNvPr id="35" name="Group 34"/>
            <p:cNvGrpSpPr/>
            <p:nvPr/>
          </p:nvGrpSpPr>
          <p:grpSpPr>
            <a:xfrm>
              <a:off x="1034776" y="3064891"/>
              <a:ext cx="4145258" cy="3322238"/>
              <a:chOff x="7912899" y="4440529"/>
              <a:chExt cx="4145258" cy="3322238"/>
            </a:xfrm>
          </p:grpSpPr>
          <p:grpSp>
            <p:nvGrpSpPr>
              <p:cNvPr id="34" name="Group 33"/>
              <p:cNvGrpSpPr/>
              <p:nvPr/>
            </p:nvGrpSpPr>
            <p:grpSpPr>
              <a:xfrm>
                <a:off x="7912899" y="4440529"/>
                <a:ext cx="4145258" cy="3284683"/>
                <a:chOff x="6726928" y="3779858"/>
                <a:chExt cx="4145258" cy="3284683"/>
              </a:xfrm>
            </p:grpSpPr>
            <p:pic>
              <p:nvPicPr>
                <p:cNvPr id="13" name="Picture 12"/>
                <p:cNvPicPr>
                  <a:picLocks noChangeAspect="1"/>
                </p:cNvPicPr>
                <p:nvPr/>
              </p:nvPicPr>
              <p:blipFill>
                <a:blip r:embed="rId5">
                  <a:biLevel thresh="25000"/>
                </a:blip>
                <a:stretch>
                  <a:fillRect/>
                </a:stretch>
              </p:blipFill>
              <p:spPr>
                <a:xfrm>
                  <a:off x="6738336" y="3797466"/>
                  <a:ext cx="4133850" cy="3267075"/>
                </a:xfrm>
                <a:prstGeom prst="rect">
                  <a:avLst/>
                </a:prstGeom>
              </p:spPr>
            </p:pic>
            <p:cxnSp>
              <p:nvCxnSpPr>
                <p:cNvPr id="14" name="Straight Connector 13"/>
                <p:cNvCxnSpPr/>
                <p:nvPr/>
              </p:nvCxnSpPr>
              <p:spPr>
                <a:xfrm>
                  <a:off x="6746754" y="5394346"/>
                  <a:ext cx="4125432" cy="0"/>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6726928" y="3779858"/>
                  <a:ext cx="4125432" cy="3284683"/>
                </a:xfrm>
                <a:prstGeom prst="rect">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Connector 14"/>
              <p:cNvCxnSpPr/>
              <p:nvPr/>
            </p:nvCxnSpPr>
            <p:spPr>
              <a:xfrm flipV="1">
                <a:off x="9985528" y="4478084"/>
                <a:ext cx="7088" cy="3284683"/>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1911597" y="2370723"/>
              <a:ext cx="2391617" cy="523220"/>
            </a:xfrm>
            <a:prstGeom prst="rect">
              <a:avLst/>
            </a:prstGeom>
            <a:noFill/>
          </p:spPr>
          <p:txBody>
            <a:bodyPr wrap="none" rtlCol="0">
              <a:spAutoFit/>
            </a:bodyPr>
            <a:lstStyle/>
            <a:p>
              <a:r>
                <a:rPr lang="en-US" sz="2800" dirty="0" smtClean="0"/>
                <a:t>Initial Filters d</a:t>
              </a:r>
              <a:r>
                <a:rPr lang="en-US" sz="2400" dirty="0" smtClean="0"/>
                <a:t>1</a:t>
              </a:r>
              <a:endParaRPr lang="en-US" sz="2800" dirty="0"/>
            </a:p>
          </p:txBody>
        </p:sp>
        <p:sp>
          <p:nvSpPr>
            <p:cNvPr id="37" name="TextBox 36"/>
            <p:cNvSpPr txBox="1"/>
            <p:nvPr/>
          </p:nvSpPr>
          <p:spPr>
            <a:xfrm>
              <a:off x="1075760" y="6334780"/>
              <a:ext cx="4309449" cy="523220"/>
            </a:xfrm>
            <a:prstGeom prst="rect">
              <a:avLst/>
            </a:prstGeom>
            <a:noFill/>
          </p:spPr>
          <p:txBody>
            <a:bodyPr wrap="none" rtlCol="0">
              <a:spAutoFit/>
            </a:bodyPr>
            <a:lstStyle/>
            <a:p>
              <a:r>
                <a:rPr lang="en-US" sz="2800" dirty="0" smtClean="0"/>
                <a:t>Final Parametric Filters </a:t>
              </a:r>
              <a:r>
                <a:rPr lang="en-US" sz="2800" dirty="0" err="1" smtClean="0"/>
                <a:t>d</a:t>
              </a:r>
              <a:r>
                <a:rPr lang="en-US" dirty="0" err="1" smtClean="0"/>
                <a:t>final</a:t>
              </a:r>
              <a:r>
                <a:rPr lang="en-US" sz="2800" dirty="0" smtClean="0"/>
                <a:t> </a:t>
              </a:r>
              <a:endParaRPr lang="en-US" sz="2800" dirty="0"/>
            </a:p>
          </p:txBody>
        </p:sp>
      </p:grpSp>
    </p:spTree>
    <p:extLst>
      <p:ext uri="{BB962C8B-B14F-4D97-AF65-F5344CB8AC3E}">
        <p14:creationId xmlns:p14="http://schemas.microsoft.com/office/powerpoint/2010/main" val="19188414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28314" y="1222744"/>
            <a:ext cx="11480151" cy="4929403"/>
          </a:xfrm>
          <a:prstGeom prst="rect">
            <a:avLst/>
          </a:prstGeom>
        </p:spPr>
      </p:pic>
    </p:spTree>
    <p:extLst>
      <p:ext uri="{BB962C8B-B14F-4D97-AF65-F5344CB8AC3E}">
        <p14:creationId xmlns:p14="http://schemas.microsoft.com/office/powerpoint/2010/main" val="32351969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1" dirty="0" smtClean="0"/>
              <a:t>Thank You </a:t>
            </a:r>
            <a:r>
              <a:rPr lang="en-US" b="1" dirty="0" smtClean="0">
                <a:sym typeface="Wingdings" panose="05000000000000000000" pitchFamily="2" charset="2"/>
              </a:rPr>
              <a:t></a:t>
            </a:r>
            <a:endParaRPr lang="en-US" b="1" dirty="0"/>
          </a:p>
        </p:txBody>
      </p:sp>
    </p:spTree>
    <p:extLst>
      <p:ext uri="{BB962C8B-B14F-4D97-AF65-F5344CB8AC3E}">
        <p14:creationId xmlns:p14="http://schemas.microsoft.com/office/powerpoint/2010/main" val="40674380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384364" y="1900518"/>
            <a:ext cx="11264713" cy="2429436"/>
            <a:chOff x="384364" y="1900518"/>
            <a:chExt cx="11264713" cy="2429436"/>
          </a:xfrm>
        </p:grpSpPr>
        <p:sp>
          <p:nvSpPr>
            <p:cNvPr id="6" name="Rectangle 5"/>
            <p:cNvSpPr/>
            <p:nvPr/>
          </p:nvSpPr>
          <p:spPr>
            <a:xfrm>
              <a:off x="670770" y="2003403"/>
              <a:ext cx="1404587" cy="1222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2474899" y="2690911"/>
              <a:ext cx="370996" cy="373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4741956" y="2715090"/>
              <a:ext cx="370996" cy="373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7024909" y="2708297"/>
              <a:ext cx="370996" cy="373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9313669" y="2690911"/>
              <a:ext cx="370996" cy="373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99996" y="2096844"/>
              <a:ext cx="1404587" cy="1222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04872" y="2186492"/>
              <a:ext cx="1404587" cy="1222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11667" y="2293524"/>
              <a:ext cx="1404587" cy="1222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971905" y="2014171"/>
              <a:ext cx="1404587" cy="1222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069512" y="2096844"/>
              <a:ext cx="1404587" cy="1222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161526" y="2186492"/>
              <a:ext cx="1404587" cy="1222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268321" y="2293524"/>
              <a:ext cx="1404587" cy="1222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213539" y="2003402"/>
              <a:ext cx="1404587" cy="1222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315955" y="2100417"/>
              <a:ext cx="1404587" cy="1222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446109" y="2186492"/>
              <a:ext cx="1404587" cy="1222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552904" y="2293524"/>
              <a:ext cx="1404587" cy="1222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499082" y="2014173"/>
              <a:ext cx="1404587" cy="1222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603385" y="2096846"/>
              <a:ext cx="1404587" cy="1222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705802" y="2186492"/>
              <a:ext cx="1404587" cy="1222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812596" y="2293524"/>
              <a:ext cx="1404587" cy="1222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776108" y="2014173"/>
              <a:ext cx="1404587" cy="1222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9903298" y="2096844"/>
              <a:ext cx="1404587" cy="1222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9994740" y="2186723"/>
              <a:ext cx="1404587" cy="1222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101535" y="2293754"/>
              <a:ext cx="1404587" cy="1222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05971" y="3338001"/>
              <a:ext cx="459705" cy="356849"/>
            </a:xfrm>
            <a:prstGeom prst="rect">
              <a:avLst/>
            </a:prstGeom>
            <a:noFill/>
          </p:spPr>
          <p:txBody>
            <a:bodyPr wrap="none" rtlCol="0">
              <a:spAutoFit/>
            </a:bodyPr>
            <a:lstStyle/>
            <a:p>
              <a:r>
                <a:rPr lang="en-US" sz="1050" i="1" dirty="0" smtClean="0">
                  <a:latin typeface="Adobe Caslon Pro Bold" panose="0205070206050A020403" pitchFamily="18" charset="0"/>
                </a:rPr>
                <a:t>d</a:t>
              </a:r>
              <a:r>
                <a:rPr lang="en-US" sz="800" i="1" dirty="0" smtClean="0">
                  <a:latin typeface="Adobe Caslon Pro Bold" panose="0205070206050A020403" pitchFamily="18" charset="0"/>
                </a:rPr>
                <a:t>1</a:t>
              </a:r>
              <a:endParaRPr lang="en-US" sz="800" i="1" dirty="0">
                <a:latin typeface="Adobe Caslon Pro Bold" panose="0205070206050A020403" pitchFamily="18" charset="0"/>
              </a:endParaRPr>
            </a:p>
          </p:txBody>
        </p:sp>
        <p:sp>
          <p:nvSpPr>
            <p:cNvPr id="44" name="TextBox 43"/>
            <p:cNvSpPr txBox="1"/>
            <p:nvPr/>
          </p:nvSpPr>
          <p:spPr>
            <a:xfrm>
              <a:off x="384364" y="3024330"/>
              <a:ext cx="459705" cy="356849"/>
            </a:xfrm>
            <a:prstGeom prst="rect">
              <a:avLst/>
            </a:prstGeom>
            <a:noFill/>
          </p:spPr>
          <p:txBody>
            <a:bodyPr wrap="none" rtlCol="0">
              <a:spAutoFit/>
            </a:bodyPr>
            <a:lstStyle/>
            <a:p>
              <a:r>
                <a:rPr lang="en-US" sz="1050" i="1" dirty="0" err="1" smtClean="0">
                  <a:latin typeface="Adobe Caslon Pro Bold" panose="0205070206050A020403" pitchFamily="18" charset="0"/>
                </a:rPr>
                <a:t>d</a:t>
              </a:r>
              <a:r>
                <a:rPr lang="en-US" sz="800" i="1" dirty="0" err="1" smtClean="0">
                  <a:latin typeface="Adobe Caslon Pro Bold" panose="0205070206050A020403" pitchFamily="18" charset="0"/>
                </a:rPr>
                <a:t>k</a:t>
              </a:r>
              <a:endParaRPr lang="en-US" sz="800" i="1" dirty="0">
                <a:latin typeface="Adobe Caslon Pro Bold" panose="0205070206050A020403" pitchFamily="18" charset="0"/>
              </a:endParaRPr>
            </a:p>
          </p:txBody>
        </p:sp>
        <p:sp>
          <p:nvSpPr>
            <p:cNvPr id="45" name="TextBox 44"/>
            <p:cNvSpPr txBox="1"/>
            <p:nvPr/>
          </p:nvSpPr>
          <p:spPr>
            <a:xfrm>
              <a:off x="2927424" y="3381180"/>
              <a:ext cx="459705" cy="356849"/>
            </a:xfrm>
            <a:prstGeom prst="rect">
              <a:avLst/>
            </a:prstGeom>
            <a:noFill/>
          </p:spPr>
          <p:txBody>
            <a:bodyPr wrap="none" rtlCol="0">
              <a:spAutoFit/>
            </a:bodyPr>
            <a:lstStyle/>
            <a:p>
              <a:r>
                <a:rPr lang="en-US" sz="1050" i="1" dirty="0" smtClean="0">
                  <a:latin typeface="Adobe Caslon Pro Bold" panose="0205070206050A020403" pitchFamily="18" charset="0"/>
                </a:rPr>
                <a:t>d</a:t>
              </a:r>
              <a:r>
                <a:rPr lang="en-US" sz="800" i="1" dirty="0" smtClean="0">
                  <a:latin typeface="Adobe Caslon Pro Bold" panose="0205070206050A020403" pitchFamily="18" charset="0"/>
                </a:rPr>
                <a:t>1</a:t>
              </a:r>
              <a:endParaRPr lang="en-US" sz="800" i="1" dirty="0">
                <a:latin typeface="Adobe Caslon Pro Bold" panose="0205070206050A020403" pitchFamily="18" charset="0"/>
              </a:endParaRPr>
            </a:p>
          </p:txBody>
        </p:sp>
        <p:cxnSp>
          <p:nvCxnSpPr>
            <p:cNvPr id="46" name="Straight Connector 45"/>
            <p:cNvCxnSpPr/>
            <p:nvPr/>
          </p:nvCxnSpPr>
          <p:spPr>
            <a:xfrm>
              <a:off x="2870316" y="3226303"/>
              <a:ext cx="217990" cy="231152"/>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696854" y="3067509"/>
              <a:ext cx="459705" cy="356849"/>
            </a:xfrm>
            <a:prstGeom prst="rect">
              <a:avLst/>
            </a:prstGeom>
            <a:noFill/>
          </p:spPr>
          <p:txBody>
            <a:bodyPr wrap="none" rtlCol="0">
              <a:spAutoFit/>
            </a:bodyPr>
            <a:lstStyle/>
            <a:p>
              <a:r>
                <a:rPr lang="en-US" sz="1050" i="1" dirty="0" err="1" smtClean="0">
                  <a:latin typeface="Adobe Caslon Pro Bold" panose="0205070206050A020403" pitchFamily="18" charset="0"/>
                </a:rPr>
                <a:t>d</a:t>
              </a:r>
              <a:r>
                <a:rPr lang="en-US" sz="800" i="1" dirty="0" err="1" smtClean="0">
                  <a:latin typeface="Adobe Caslon Pro Bold" panose="0205070206050A020403" pitchFamily="18" charset="0"/>
                </a:rPr>
                <a:t>k</a:t>
              </a:r>
              <a:endParaRPr lang="en-US" sz="800" i="1" dirty="0">
                <a:latin typeface="Adobe Caslon Pro Bold" panose="0205070206050A020403" pitchFamily="18" charset="0"/>
              </a:endParaRPr>
            </a:p>
          </p:txBody>
        </p:sp>
        <p:sp>
          <p:nvSpPr>
            <p:cNvPr id="48" name="TextBox 47"/>
            <p:cNvSpPr txBox="1"/>
            <p:nvPr/>
          </p:nvSpPr>
          <p:spPr>
            <a:xfrm>
              <a:off x="5160214" y="3350090"/>
              <a:ext cx="459705" cy="356849"/>
            </a:xfrm>
            <a:prstGeom prst="rect">
              <a:avLst/>
            </a:prstGeom>
            <a:noFill/>
          </p:spPr>
          <p:txBody>
            <a:bodyPr wrap="none" rtlCol="0">
              <a:spAutoFit/>
            </a:bodyPr>
            <a:lstStyle/>
            <a:p>
              <a:r>
                <a:rPr lang="en-US" sz="1050" i="1" dirty="0" smtClean="0">
                  <a:latin typeface="Adobe Caslon Pro Bold" panose="0205070206050A020403" pitchFamily="18" charset="0"/>
                </a:rPr>
                <a:t>d</a:t>
              </a:r>
              <a:r>
                <a:rPr lang="en-US" sz="800" i="1" dirty="0" smtClean="0">
                  <a:latin typeface="Adobe Caslon Pro Bold" panose="0205070206050A020403" pitchFamily="18" charset="0"/>
                </a:rPr>
                <a:t>1</a:t>
              </a:r>
              <a:endParaRPr lang="en-US" sz="800" i="1" dirty="0">
                <a:latin typeface="Adobe Caslon Pro Bold" panose="0205070206050A020403" pitchFamily="18" charset="0"/>
              </a:endParaRPr>
            </a:p>
          </p:txBody>
        </p:sp>
        <p:sp>
          <p:nvSpPr>
            <p:cNvPr id="50" name="TextBox 49"/>
            <p:cNvSpPr txBox="1"/>
            <p:nvPr/>
          </p:nvSpPr>
          <p:spPr>
            <a:xfrm>
              <a:off x="4965498" y="3045384"/>
              <a:ext cx="459705" cy="356849"/>
            </a:xfrm>
            <a:prstGeom prst="rect">
              <a:avLst/>
            </a:prstGeom>
            <a:noFill/>
          </p:spPr>
          <p:txBody>
            <a:bodyPr wrap="none" rtlCol="0">
              <a:spAutoFit/>
            </a:bodyPr>
            <a:lstStyle/>
            <a:p>
              <a:r>
                <a:rPr lang="en-US" sz="1050" i="1" dirty="0" err="1" smtClean="0">
                  <a:latin typeface="Adobe Caslon Pro Bold" panose="0205070206050A020403" pitchFamily="18" charset="0"/>
                </a:rPr>
                <a:t>d</a:t>
              </a:r>
              <a:r>
                <a:rPr lang="en-US" sz="800" i="1" dirty="0" err="1" smtClean="0">
                  <a:latin typeface="Adobe Caslon Pro Bold" panose="0205070206050A020403" pitchFamily="18" charset="0"/>
                </a:rPr>
                <a:t>k</a:t>
              </a:r>
              <a:endParaRPr lang="en-US" sz="800" i="1" dirty="0">
                <a:latin typeface="Adobe Caslon Pro Bold" panose="0205070206050A020403" pitchFamily="18" charset="0"/>
              </a:endParaRPr>
            </a:p>
          </p:txBody>
        </p:sp>
        <p:sp>
          <p:nvSpPr>
            <p:cNvPr id="51" name="TextBox 50"/>
            <p:cNvSpPr txBox="1"/>
            <p:nvPr/>
          </p:nvSpPr>
          <p:spPr>
            <a:xfrm>
              <a:off x="7470104" y="3377670"/>
              <a:ext cx="459705" cy="356849"/>
            </a:xfrm>
            <a:prstGeom prst="rect">
              <a:avLst/>
            </a:prstGeom>
            <a:noFill/>
          </p:spPr>
          <p:txBody>
            <a:bodyPr wrap="none" rtlCol="0">
              <a:spAutoFit/>
            </a:bodyPr>
            <a:lstStyle/>
            <a:p>
              <a:r>
                <a:rPr lang="en-US" sz="1050" i="1" dirty="0" smtClean="0">
                  <a:latin typeface="Adobe Caslon Pro Bold" panose="0205070206050A020403" pitchFamily="18" charset="0"/>
                </a:rPr>
                <a:t>d</a:t>
              </a:r>
              <a:r>
                <a:rPr lang="en-US" sz="800" i="1" dirty="0" smtClean="0">
                  <a:latin typeface="Adobe Caslon Pro Bold" panose="0205070206050A020403" pitchFamily="18" charset="0"/>
                </a:rPr>
                <a:t>1</a:t>
              </a:r>
              <a:endParaRPr lang="en-US" sz="800" i="1" dirty="0">
                <a:latin typeface="Adobe Caslon Pro Bold" panose="0205070206050A020403" pitchFamily="18" charset="0"/>
              </a:endParaRPr>
            </a:p>
          </p:txBody>
        </p:sp>
        <p:sp>
          <p:nvSpPr>
            <p:cNvPr id="53" name="TextBox 52"/>
            <p:cNvSpPr txBox="1"/>
            <p:nvPr/>
          </p:nvSpPr>
          <p:spPr>
            <a:xfrm>
              <a:off x="7239535" y="3064000"/>
              <a:ext cx="402217" cy="253916"/>
            </a:xfrm>
            <a:prstGeom prst="rect">
              <a:avLst/>
            </a:prstGeom>
            <a:noFill/>
          </p:spPr>
          <p:txBody>
            <a:bodyPr wrap="square" rtlCol="0">
              <a:spAutoFit/>
            </a:bodyPr>
            <a:lstStyle/>
            <a:p>
              <a:r>
                <a:rPr lang="en-US" sz="1050" i="1" dirty="0" err="1" smtClean="0">
                  <a:latin typeface="Adobe Caslon Pro Bold" panose="0205070206050A020403" pitchFamily="18" charset="0"/>
                </a:rPr>
                <a:t>d</a:t>
              </a:r>
              <a:r>
                <a:rPr lang="en-US" sz="800" i="1" dirty="0" err="1" smtClean="0">
                  <a:latin typeface="Adobe Caslon Pro Bold" panose="0205070206050A020403" pitchFamily="18" charset="0"/>
                </a:rPr>
                <a:t>k</a:t>
              </a:r>
              <a:endParaRPr lang="en-US" sz="800" i="1" dirty="0">
                <a:latin typeface="Adobe Caslon Pro Bold" panose="0205070206050A020403" pitchFamily="18" charset="0"/>
              </a:endParaRPr>
            </a:p>
          </p:txBody>
        </p:sp>
        <p:sp>
          <p:nvSpPr>
            <p:cNvPr id="54" name="TextBox 53"/>
            <p:cNvSpPr txBox="1"/>
            <p:nvPr/>
          </p:nvSpPr>
          <p:spPr>
            <a:xfrm>
              <a:off x="9752839" y="3361549"/>
              <a:ext cx="459705" cy="356849"/>
            </a:xfrm>
            <a:prstGeom prst="rect">
              <a:avLst/>
            </a:prstGeom>
            <a:noFill/>
          </p:spPr>
          <p:txBody>
            <a:bodyPr wrap="none" rtlCol="0">
              <a:spAutoFit/>
            </a:bodyPr>
            <a:lstStyle/>
            <a:p>
              <a:r>
                <a:rPr lang="en-US" sz="1050" i="1" dirty="0" smtClean="0">
                  <a:latin typeface="Adobe Caslon Pro Bold" panose="0205070206050A020403" pitchFamily="18" charset="0"/>
                </a:rPr>
                <a:t>d</a:t>
              </a:r>
              <a:r>
                <a:rPr lang="en-US" sz="800" i="1" dirty="0" smtClean="0">
                  <a:latin typeface="Adobe Caslon Pro Bold" panose="0205070206050A020403" pitchFamily="18" charset="0"/>
                </a:rPr>
                <a:t>1</a:t>
              </a:r>
              <a:endParaRPr lang="en-US" sz="800" i="1" dirty="0">
                <a:latin typeface="Adobe Caslon Pro Bold" panose="0205070206050A020403" pitchFamily="18" charset="0"/>
              </a:endParaRPr>
            </a:p>
          </p:txBody>
        </p:sp>
        <p:cxnSp>
          <p:nvCxnSpPr>
            <p:cNvPr id="55" name="Straight Connector 54"/>
            <p:cNvCxnSpPr/>
            <p:nvPr/>
          </p:nvCxnSpPr>
          <p:spPr>
            <a:xfrm>
              <a:off x="9675784" y="3243018"/>
              <a:ext cx="202078" cy="15894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9513304" y="3047879"/>
              <a:ext cx="345396" cy="253916"/>
            </a:xfrm>
            <a:prstGeom prst="rect">
              <a:avLst/>
            </a:prstGeom>
            <a:noFill/>
          </p:spPr>
          <p:txBody>
            <a:bodyPr wrap="square" rtlCol="0">
              <a:spAutoFit/>
            </a:bodyPr>
            <a:lstStyle/>
            <a:p>
              <a:r>
                <a:rPr lang="en-US" sz="1050" i="1" dirty="0" err="1" smtClean="0">
                  <a:latin typeface="Adobe Caslon Pro Bold" panose="0205070206050A020403" pitchFamily="18" charset="0"/>
                </a:rPr>
                <a:t>d</a:t>
              </a:r>
              <a:r>
                <a:rPr lang="en-US" sz="800" i="1" dirty="0" err="1" smtClean="0">
                  <a:latin typeface="Adobe Caslon Pro Bold" panose="0205070206050A020403" pitchFamily="18" charset="0"/>
                </a:rPr>
                <a:t>k</a:t>
              </a:r>
              <a:endParaRPr lang="en-US" sz="800" i="1" dirty="0">
                <a:latin typeface="Adobe Caslon Pro Bold" panose="0205070206050A020403" pitchFamily="18" charset="0"/>
              </a:endParaRPr>
            </a:p>
          </p:txBody>
        </p:sp>
        <p:sp>
          <p:nvSpPr>
            <p:cNvPr id="57" name="TextBox 56"/>
            <p:cNvSpPr txBox="1"/>
            <p:nvPr/>
          </p:nvSpPr>
          <p:spPr>
            <a:xfrm>
              <a:off x="1384167" y="3539974"/>
              <a:ext cx="953115" cy="389290"/>
            </a:xfrm>
            <a:prstGeom prst="rect">
              <a:avLst/>
            </a:prstGeom>
            <a:noFill/>
          </p:spPr>
          <p:txBody>
            <a:bodyPr wrap="none" rtlCol="0">
              <a:spAutoFit/>
            </a:bodyPr>
            <a:lstStyle/>
            <a:p>
              <a:r>
                <a:rPr lang="en-US" sz="1200" dirty="0" smtClean="0"/>
                <a:t>Input T</a:t>
              </a:r>
              <a:endParaRPr lang="en-US" sz="1200" dirty="0"/>
            </a:p>
          </p:txBody>
        </p:sp>
        <p:sp>
          <p:nvSpPr>
            <p:cNvPr id="61" name="TextBox 60"/>
            <p:cNvSpPr txBox="1"/>
            <p:nvPr/>
          </p:nvSpPr>
          <p:spPr>
            <a:xfrm>
              <a:off x="3375705" y="3486493"/>
              <a:ext cx="1265124" cy="843461"/>
            </a:xfrm>
            <a:prstGeom prst="rect">
              <a:avLst/>
            </a:prstGeom>
            <a:noFill/>
          </p:spPr>
          <p:txBody>
            <a:bodyPr wrap="square" rtlCol="0">
              <a:spAutoFit/>
            </a:bodyPr>
            <a:lstStyle/>
            <a:p>
              <a:pPr algn="ctr"/>
              <a:r>
                <a:rPr lang="en-US" sz="1100" dirty="0" smtClean="0"/>
                <a:t>Threshold &amp; Extract Centerline</a:t>
              </a:r>
              <a:endParaRPr lang="en-US" sz="1100" dirty="0"/>
            </a:p>
          </p:txBody>
        </p:sp>
        <p:pic>
          <p:nvPicPr>
            <p:cNvPr id="5" name="Picture 4"/>
            <p:cNvPicPr>
              <a:picLocks noChangeAspect="1"/>
            </p:cNvPicPr>
            <p:nvPr/>
          </p:nvPicPr>
          <p:blipFill rotWithShape="1">
            <a:blip r:embed="rId2">
              <a:duotone>
                <a:schemeClr val="bg2">
                  <a:shade val="45000"/>
                  <a:satMod val="135000"/>
                </a:schemeClr>
                <a:prstClr val="white"/>
              </a:duotone>
            </a:blip>
            <a:srcRect t="19550" r="64297" b="5603"/>
            <a:stretch/>
          </p:blipFill>
          <p:spPr>
            <a:xfrm>
              <a:off x="7902108" y="2434467"/>
              <a:ext cx="1213582" cy="883445"/>
            </a:xfrm>
            <a:prstGeom prst="rect">
              <a:avLst/>
            </a:prstGeom>
          </p:spPr>
        </p:pic>
        <p:sp>
          <p:nvSpPr>
            <p:cNvPr id="62" name="TextBox 61"/>
            <p:cNvSpPr txBox="1"/>
            <p:nvPr/>
          </p:nvSpPr>
          <p:spPr>
            <a:xfrm>
              <a:off x="5552904" y="3529254"/>
              <a:ext cx="1386650" cy="605562"/>
            </a:xfrm>
            <a:prstGeom prst="rect">
              <a:avLst/>
            </a:prstGeom>
            <a:noFill/>
          </p:spPr>
          <p:txBody>
            <a:bodyPr wrap="square" rtlCol="0">
              <a:spAutoFit/>
            </a:bodyPr>
            <a:lstStyle/>
            <a:p>
              <a:pPr algn="ctr"/>
              <a:r>
                <a:rPr lang="en-US" sz="1100" dirty="0" smtClean="0"/>
                <a:t>Apply Curve Fitting</a:t>
              </a:r>
              <a:endParaRPr lang="en-US" sz="1100" dirty="0"/>
            </a:p>
          </p:txBody>
        </p:sp>
        <p:sp>
          <p:nvSpPr>
            <p:cNvPr id="63" name="TextBox 62"/>
            <p:cNvSpPr txBox="1"/>
            <p:nvPr/>
          </p:nvSpPr>
          <p:spPr>
            <a:xfrm>
              <a:off x="7678874" y="3470853"/>
              <a:ext cx="1684072" cy="430887"/>
            </a:xfrm>
            <a:prstGeom prst="rect">
              <a:avLst/>
            </a:prstGeom>
            <a:noFill/>
          </p:spPr>
          <p:txBody>
            <a:bodyPr wrap="square" rtlCol="0">
              <a:spAutoFit/>
            </a:bodyPr>
            <a:lstStyle/>
            <a:p>
              <a:pPr algn="ctr"/>
              <a:r>
                <a:rPr lang="en-US" sz="1100" dirty="0" smtClean="0"/>
                <a:t>Copy Original Intensities on </a:t>
              </a:r>
              <a:r>
                <a:rPr lang="en-US" sz="1100" b="1" dirty="0" smtClean="0"/>
                <a:t>T</a:t>
              </a:r>
              <a:endParaRPr lang="en-US" sz="1100" b="1" dirty="0"/>
            </a:p>
          </p:txBody>
        </p:sp>
        <p:sp>
          <p:nvSpPr>
            <p:cNvPr id="64" name="TextBox 63"/>
            <p:cNvSpPr txBox="1"/>
            <p:nvPr/>
          </p:nvSpPr>
          <p:spPr>
            <a:xfrm>
              <a:off x="9965005" y="3458633"/>
              <a:ext cx="1684072" cy="605562"/>
            </a:xfrm>
            <a:prstGeom prst="rect">
              <a:avLst/>
            </a:prstGeom>
            <a:noFill/>
          </p:spPr>
          <p:txBody>
            <a:bodyPr wrap="square" rtlCol="0">
              <a:spAutoFit/>
            </a:bodyPr>
            <a:lstStyle/>
            <a:p>
              <a:pPr algn="ctr"/>
              <a:r>
                <a:rPr lang="en-US" sz="1100" dirty="0" smtClean="0"/>
                <a:t>Apply Quadratic Projection</a:t>
              </a:r>
              <a:endParaRPr lang="en-US" sz="1100" dirty="0"/>
            </a:p>
          </p:txBody>
        </p:sp>
        <p:pic>
          <p:nvPicPr>
            <p:cNvPr id="65" name="Picture 64"/>
            <p:cNvPicPr>
              <a:picLocks noChangeAspect="1"/>
            </p:cNvPicPr>
            <p:nvPr/>
          </p:nvPicPr>
          <p:blipFill rotWithShape="1">
            <a:blip r:embed="rId2">
              <a:duotone>
                <a:schemeClr val="bg2">
                  <a:shade val="45000"/>
                  <a:satMod val="135000"/>
                </a:schemeClr>
                <a:prstClr val="white"/>
              </a:duotone>
            </a:blip>
            <a:srcRect t="19550" r="64297" b="5603"/>
            <a:stretch/>
          </p:blipFill>
          <p:spPr>
            <a:xfrm>
              <a:off x="10212544" y="2407523"/>
              <a:ext cx="1213582" cy="883445"/>
            </a:xfrm>
            <a:prstGeom prst="rect">
              <a:avLst/>
            </a:prstGeom>
          </p:spPr>
        </p:pic>
        <p:pic>
          <p:nvPicPr>
            <p:cNvPr id="66" name="Picture 65"/>
            <p:cNvPicPr>
              <a:picLocks noChangeAspect="1"/>
            </p:cNvPicPr>
            <p:nvPr/>
          </p:nvPicPr>
          <p:blipFill rotWithShape="1">
            <a:blip r:embed="rId2">
              <a:biLevel thresh="75000"/>
              <a:lum bright="20000" contrast="40000"/>
            </a:blip>
            <a:srcRect t="19550" r="64297" b="5603"/>
            <a:stretch/>
          </p:blipFill>
          <p:spPr>
            <a:xfrm>
              <a:off x="3371161" y="2430439"/>
              <a:ext cx="1213582" cy="883445"/>
            </a:xfrm>
            <a:prstGeom prst="rect">
              <a:avLst/>
            </a:prstGeom>
          </p:spPr>
        </p:pic>
        <p:pic>
          <p:nvPicPr>
            <p:cNvPr id="86" name="Picture 8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0230" y="2614837"/>
              <a:ext cx="1297491" cy="722300"/>
            </a:xfrm>
            <a:prstGeom prst="rect">
              <a:avLst/>
            </a:prstGeom>
          </p:spPr>
        </p:pic>
        <p:pic>
          <p:nvPicPr>
            <p:cNvPr id="87" name="Picture 86"/>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26507" y="2453787"/>
              <a:ext cx="1198894" cy="896303"/>
            </a:xfrm>
            <a:prstGeom prst="rect">
              <a:avLst/>
            </a:prstGeom>
          </p:spPr>
        </p:pic>
        <p:pic>
          <p:nvPicPr>
            <p:cNvPr id="89" name="Picture 88"/>
            <p:cNvPicPr>
              <a:picLocks noChangeAspect="1"/>
            </p:cNvPicPr>
            <p:nvPr/>
          </p:nvPicPr>
          <p:blipFill rotWithShape="1">
            <a:blip r:embed="rId5">
              <a:extLst>
                <a:ext uri="{28A0092B-C50C-407E-A947-70E740481C1C}">
                  <a14:useLocalDpi xmlns:a14="http://schemas.microsoft.com/office/drawing/2010/main" val="0"/>
                </a:ext>
              </a:extLst>
            </a:blip>
            <a:srcRect t="33559" r="69127"/>
            <a:stretch/>
          </p:blipFill>
          <p:spPr>
            <a:xfrm rot="11150016">
              <a:off x="1054567" y="2293380"/>
              <a:ext cx="372844" cy="586340"/>
            </a:xfrm>
            <a:prstGeom prst="rect">
              <a:avLst/>
            </a:prstGeom>
          </p:spPr>
        </p:pic>
        <p:pic>
          <p:nvPicPr>
            <p:cNvPr id="90" name="Picture 89"/>
            <p:cNvPicPr>
              <a:picLocks noChangeAspect="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l="54406"/>
            <a:stretch/>
          </p:blipFill>
          <p:spPr>
            <a:xfrm>
              <a:off x="1647844" y="2564933"/>
              <a:ext cx="550629" cy="882499"/>
            </a:xfrm>
            <a:prstGeom prst="rect">
              <a:avLst/>
            </a:prstGeom>
          </p:spPr>
        </p:pic>
        <p:pic>
          <p:nvPicPr>
            <p:cNvPr id="91" name="Picture 90"/>
            <p:cNvPicPr>
              <a:picLocks noChangeAspect="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l="54406"/>
            <a:stretch/>
          </p:blipFill>
          <p:spPr>
            <a:xfrm>
              <a:off x="1845745" y="1900518"/>
              <a:ext cx="550629" cy="882499"/>
            </a:xfrm>
            <a:prstGeom prst="rect">
              <a:avLst/>
            </a:prstGeom>
          </p:spPr>
        </p:pic>
        <p:pic>
          <p:nvPicPr>
            <p:cNvPr id="92" name="Picture 91"/>
            <p:cNvPicPr>
              <a:picLocks noChangeAspect="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l="54406"/>
            <a:stretch/>
          </p:blipFill>
          <p:spPr>
            <a:xfrm>
              <a:off x="1800957" y="2583080"/>
              <a:ext cx="550629" cy="882499"/>
            </a:xfrm>
            <a:prstGeom prst="rect">
              <a:avLst/>
            </a:prstGeom>
          </p:spPr>
        </p:pic>
        <p:pic>
          <p:nvPicPr>
            <p:cNvPr id="94" name="Picture 93"/>
            <p:cNvPicPr>
              <a:picLocks noChangeAspect="1"/>
            </p:cNvPicPr>
            <p:nvPr/>
          </p:nvPicPr>
          <p:blipFill rotWithShape="1">
            <a:blip r:embed="rId5">
              <a:extLst>
                <a:ext uri="{28A0092B-C50C-407E-A947-70E740481C1C}">
                  <a14:useLocalDpi xmlns:a14="http://schemas.microsoft.com/office/drawing/2010/main" val="0"/>
                </a:ext>
              </a:extLst>
            </a:blip>
            <a:srcRect t="67615"/>
            <a:stretch/>
          </p:blipFill>
          <p:spPr>
            <a:xfrm>
              <a:off x="1267224" y="2329039"/>
              <a:ext cx="1207674" cy="285797"/>
            </a:xfrm>
            <a:prstGeom prst="rect">
              <a:avLst/>
            </a:prstGeom>
          </p:spPr>
        </p:pic>
        <p:pic>
          <p:nvPicPr>
            <p:cNvPr id="95" name="Picture 94"/>
            <p:cNvPicPr>
              <a:picLocks noChangeAspect="1"/>
            </p:cNvPicPr>
            <p:nvPr/>
          </p:nvPicPr>
          <p:blipFill rotWithShape="1">
            <a:blip r:embed="rId5">
              <a:extLst>
                <a:ext uri="{28A0092B-C50C-407E-A947-70E740481C1C}">
                  <a14:useLocalDpi xmlns:a14="http://schemas.microsoft.com/office/drawing/2010/main" val="0"/>
                </a:ext>
              </a:extLst>
            </a:blip>
            <a:srcRect t="33559" r="69127"/>
            <a:stretch/>
          </p:blipFill>
          <p:spPr>
            <a:xfrm rot="11150016" flipH="1">
              <a:off x="1859673" y="2601331"/>
              <a:ext cx="501385" cy="586340"/>
            </a:xfrm>
            <a:prstGeom prst="rect">
              <a:avLst/>
            </a:prstGeom>
          </p:spPr>
        </p:pic>
        <p:pic>
          <p:nvPicPr>
            <p:cNvPr id="97" name="Picture 96"/>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40396" y="2471060"/>
              <a:ext cx="1203737" cy="896303"/>
            </a:xfrm>
            <a:prstGeom prst="rect">
              <a:avLst/>
            </a:prstGeom>
          </p:spPr>
        </p:pic>
        <p:pic>
          <p:nvPicPr>
            <p:cNvPr id="98" name="Picture 97"/>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36651" y="2467610"/>
              <a:ext cx="1203737" cy="896303"/>
            </a:xfrm>
            <a:prstGeom prst="rect">
              <a:avLst/>
            </a:prstGeom>
          </p:spPr>
        </p:pic>
        <p:pic>
          <p:nvPicPr>
            <p:cNvPr id="99" name="Picture 98"/>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32907" y="2484886"/>
              <a:ext cx="1203737" cy="896303"/>
            </a:xfrm>
            <a:prstGeom prst="rect">
              <a:avLst/>
            </a:prstGeom>
          </p:spPr>
        </p:pic>
        <p:pic>
          <p:nvPicPr>
            <p:cNvPr id="100" name="Picture 99"/>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29163" y="2481436"/>
              <a:ext cx="1203737" cy="896303"/>
            </a:xfrm>
            <a:prstGeom prst="rect">
              <a:avLst/>
            </a:prstGeom>
          </p:spPr>
        </p:pic>
        <p:pic>
          <p:nvPicPr>
            <p:cNvPr id="101" name="Picture 100"/>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9128" y="2488348"/>
              <a:ext cx="1203737" cy="896303"/>
            </a:xfrm>
            <a:prstGeom prst="rect">
              <a:avLst/>
            </a:prstGeom>
          </p:spPr>
        </p:pic>
        <p:pic>
          <p:nvPicPr>
            <p:cNvPr id="102" name="Picture 101"/>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44145" y="2484895"/>
              <a:ext cx="1203737" cy="896303"/>
            </a:xfrm>
            <a:prstGeom prst="rect">
              <a:avLst/>
            </a:prstGeom>
          </p:spPr>
        </p:pic>
        <p:pic>
          <p:nvPicPr>
            <p:cNvPr id="103" name="Picture 102"/>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32913" y="2464165"/>
              <a:ext cx="1203737" cy="896303"/>
            </a:xfrm>
            <a:prstGeom prst="rect">
              <a:avLst/>
            </a:prstGeom>
          </p:spPr>
        </p:pic>
        <p:pic>
          <p:nvPicPr>
            <p:cNvPr id="104" name="Picture 103"/>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1642" y="2460710"/>
              <a:ext cx="1203737" cy="896303"/>
            </a:xfrm>
            <a:prstGeom prst="rect">
              <a:avLst/>
            </a:prstGeom>
          </p:spPr>
        </p:pic>
        <p:cxnSp>
          <p:nvCxnSpPr>
            <p:cNvPr id="68" name="Straight Connector 67"/>
            <p:cNvCxnSpPr/>
            <p:nvPr/>
          </p:nvCxnSpPr>
          <p:spPr>
            <a:xfrm>
              <a:off x="7415506" y="3268574"/>
              <a:ext cx="202078" cy="15894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102196" y="3225232"/>
              <a:ext cx="202078" cy="15894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512306" y="3223808"/>
              <a:ext cx="202078" cy="15894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9395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body" sz="half" idx="2"/>
          </p:nvPr>
        </p:nvSpPr>
        <p:spPr>
          <a:xfrm>
            <a:off x="1704473" y="2037344"/>
            <a:ext cx="7772400" cy="4114800"/>
          </a:xfrm>
        </p:spPr>
        <p:txBody>
          <a:bodyPr/>
          <a:lstStyle/>
          <a:p>
            <a:pPr eaLnBrk="1" hangingPunct="1"/>
            <a:r>
              <a:rPr lang="en-GB" altLang="en-US" dirty="0">
                <a:latin typeface="Arial" panose="020B0604020202020204" pitchFamily="34" charset="0"/>
              </a:rPr>
              <a:t>Find a simple formula that follows the trend of given discrete data points</a:t>
            </a:r>
          </a:p>
          <a:p>
            <a:pPr eaLnBrk="1" hangingPunct="1"/>
            <a:r>
              <a:rPr lang="en-GB" altLang="en-US" dirty="0">
                <a:latin typeface="Arial" panose="020B0604020202020204" pitchFamily="34" charset="0"/>
              </a:rPr>
              <a:t>Allows positions in between data points to be calculated and drawn</a:t>
            </a:r>
          </a:p>
          <a:p>
            <a:pPr eaLnBrk="1" hangingPunct="1"/>
            <a:r>
              <a:rPr lang="en-GB" altLang="en-US" dirty="0">
                <a:latin typeface="Arial" panose="020B0604020202020204" pitchFamily="34" charset="0"/>
              </a:rPr>
              <a:t>Satisfies a pre-specified amount of smoothness</a:t>
            </a:r>
          </a:p>
        </p:txBody>
      </p:sp>
      <p:sp>
        <p:nvSpPr>
          <p:cNvPr id="31747" name="Rectangle 8"/>
          <p:cNvSpPr>
            <a:spLocks noGrp="1" noChangeArrowheads="1"/>
          </p:cNvSpPr>
          <p:nvPr>
            <p:ph type="title"/>
          </p:nvPr>
        </p:nvSpPr>
        <p:spPr>
          <a:xfrm>
            <a:off x="625642" y="864428"/>
            <a:ext cx="10363200" cy="1143000"/>
          </a:xfrm>
        </p:spPr>
        <p:txBody>
          <a:bodyPr>
            <a:normAutofit/>
          </a:bodyPr>
          <a:lstStyle/>
          <a:p>
            <a:pPr eaLnBrk="1" hangingPunct="1"/>
            <a:r>
              <a:rPr lang="en-GB" altLang="en-US" sz="3600" b="1" dirty="0" smtClean="0">
                <a:latin typeface="+mn-lt"/>
              </a:rPr>
              <a:t>Curve Fitting</a:t>
            </a:r>
          </a:p>
        </p:txBody>
      </p:sp>
      <p:sp>
        <p:nvSpPr>
          <p:cNvPr id="4" name="Slide Number Placeholder 3"/>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C189350B-32D2-4E34-AC8A-19507369EF29}" type="slidenum">
              <a:rPr lang="en-GB" altLang="en-US" sz="1400">
                <a:latin typeface="Times New Roman" panose="02020603050405020304" pitchFamily="18" charset="0"/>
              </a:rPr>
              <a:pPr eaLnBrk="1" hangingPunct="1"/>
              <a:t>7</a:t>
            </a:fld>
            <a:endParaRPr lang="en-GB" altLang="en-US" sz="1400">
              <a:latin typeface="Times New Roman" panose="02020603050405020304" pitchFamily="18"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610600" y="3585411"/>
            <a:ext cx="3292643" cy="1208017"/>
          </a:xfrm>
          <a:prstGeom prst="rect">
            <a:avLst/>
          </a:prstGeom>
          <a:noFill/>
          <a:ln/>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599" y="4948989"/>
            <a:ext cx="3292643" cy="1104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a:xfrm>
            <a:off x="236621" y="-9337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mtClean="0">
                <a:latin typeface="+mn-lt"/>
              </a:rPr>
              <a:t>Overview on parametric Bezier curve fitting</a:t>
            </a:r>
            <a:endParaRPr lang="en-US" b="1" dirty="0">
              <a:latin typeface="+mn-lt"/>
            </a:endParaRPr>
          </a:p>
        </p:txBody>
      </p:sp>
    </p:spTree>
    <p:extLst>
      <p:ext uri="{BB962C8B-B14F-4D97-AF65-F5344CB8AC3E}">
        <p14:creationId xmlns:p14="http://schemas.microsoft.com/office/powerpoint/2010/main" val="27471920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6" name="Straight Connector 65"/>
          <p:cNvCxnSpPr/>
          <p:nvPr/>
        </p:nvCxnSpPr>
        <p:spPr>
          <a:xfrm flipH="1">
            <a:off x="7876867" y="877089"/>
            <a:ext cx="498769" cy="437473"/>
          </a:xfrm>
          <a:prstGeom prst="line">
            <a:avLst/>
          </a:prstGeom>
          <a:ln w="28575">
            <a:solidFill>
              <a:schemeClr val="accent5">
                <a:lumMod val="75000"/>
              </a:schemeClr>
            </a:solidFill>
          </a:ln>
        </p:spPr>
        <p:style>
          <a:lnRef idx="1">
            <a:schemeClr val="accent5"/>
          </a:lnRef>
          <a:fillRef idx="0">
            <a:schemeClr val="accent5"/>
          </a:fillRef>
          <a:effectRef idx="0">
            <a:schemeClr val="accent5"/>
          </a:effectRef>
          <a:fontRef idx="minor">
            <a:schemeClr val="tx1"/>
          </a:fontRef>
        </p:style>
      </p:cxnSp>
      <p:pic>
        <p:nvPicPr>
          <p:cNvPr id="4" name="Picture 5" descr="\\gmsv-strgcon-01\Lama\FastFlexibleCSC\datasets\Images\drawings_0\Artist_0 (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22" y="1320800"/>
            <a:ext cx="2215682" cy="22153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gmsv-strgcon-01\Lama\FastFlexibleCSC\datasets\Images\drawings_0\Artist_0 (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1076" y="1314562"/>
            <a:ext cx="2171242" cy="2171242"/>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3555994" y="332394"/>
            <a:ext cx="5332957" cy="544885"/>
            <a:chOff x="3555994" y="332394"/>
            <a:chExt cx="5332957" cy="544885"/>
          </a:xfrm>
        </p:grpSpPr>
        <p:sp>
          <p:nvSpPr>
            <p:cNvPr id="14" name="Rectangle 13"/>
            <p:cNvSpPr/>
            <p:nvPr/>
          </p:nvSpPr>
          <p:spPr>
            <a:xfrm>
              <a:off x="8375635" y="341919"/>
              <a:ext cx="513316" cy="535360"/>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878420" y="332394"/>
              <a:ext cx="513316" cy="535360"/>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065617" y="332683"/>
              <a:ext cx="513316" cy="535360"/>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555994" y="341919"/>
              <a:ext cx="513316" cy="535360"/>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msv-strgcon-01\Lama\FastFlexibleCSC\datasets\Images\drawings_0\Artist_0 (6).PNG"/>
            <p:cNvPicPr>
              <a:picLocks noChangeAspect="1" noChangeArrowheads="1"/>
            </p:cNvPicPr>
            <p:nvPr/>
          </p:nvPicPr>
          <p:blipFill rotWithShape="1">
            <a:blip r:embed="rId2">
              <a:extLst>
                <a:ext uri="{28A0092B-C50C-407E-A947-70E740481C1C}">
                  <a14:useLocalDpi xmlns:a14="http://schemas.microsoft.com/office/drawing/2010/main" val="0"/>
                </a:ext>
              </a:extLst>
            </a:blip>
            <a:srcRect l="18092" t="91568" r="63062" b="1509"/>
            <a:stretch/>
          </p:blipFill>
          <p:spPr bwMode="auto">
            <a:xfrm>
              <a:off x="5098644" y="535707"/>
              <a:ext cx="452582" cy="1662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msv-strgcon-01\Lama\FastFlexibleCSC\datasets\Images\drawings_0\Artist_0 (6).PNG"/>
            <p:cNvPicPr>
              <a:picLocks noChangeAspect="1" noChangeArrowheads="1"/>
            </p:cNvPicPr>
            <p:nvPr/>
          </p:nvPicPr>
          <p:blipFill rotWithShape="1">
            <a:blip r:embed="rId2">
              <a:extLst>
                <a:ext uri="{28A0092B-C50C-407E-A947-70E740481C1C}">
                  <a14:useLocalDpi xmlns:a14="http://schemas.microsoft.com/office/drawing/2010/main" val="0"/>
                </a:ext>
              </a:extLst>
            </a:blip>
            <a:srcRect l="89629" t="55769" r="370" b="30769"/>
            <a:stretch/>
          </p:blipFill>
          <p:spPr bwMode="auto">
            <a:xfrm>
              <a:off x="8525162" y="466434"/>
              <a:ext cx="240145" cy="3232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gmsv-strgcon-01\Lama\FastFlexibleCSC\datasets\Images\drawings_0\Artist_0 (6).PNG"/>
            <p:cNvPicPr>
              <a:picLocks noChangeAspect="1" noChangeArrowheads="1"/>
            </p:cNvPicPr>
            <p:nvPr/>
          </p:nvPicPr>
          <p:blipFill rotWithShape="1">
            <a:blip r:embed="rId2">
              <a:extLst>
                <a:ext uri="{28A0092B-C50C-407E-A947-70E740481C1C}">
                  <a14:useLocalDpi xmlns:a14="http://schemas.microsoft.com/office/drawing/2010/main" val="0"/>
                </a:ext>
              </a:extLst>
            </a:blip>
            <a:srcRect l="74809" t="17307" r="9422" b="70000"/>
            <a:stretch/>
          </p:blipFill>
          <p:spPr bwMode="auto">
            <a:xfrm>
              <a:off x="5994049" y="466435"/>
              <a:ext cx="378691" cy="304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msv-strgcon-01\Lama\FastFlexibleCSC\datasets\Images\drawings_0\Artist_0 (6).PNG"/>
            <p:cNvPicPr>
              <a:picLocks noChangeAspect="1" noChangeArrowheads="1"/>
            </p:cNvPicPr>
            <p:nvPr/>
          </p:nvPicPr>
          <p:blipFill rotWithShape="1">
            <a:blip r:embed="rId2">
              <a:extLst>
                <a:ext uri="{28A0092B-C50C-407E-A947-70E740481C1C}">
                  <a14:useLocalDpi xmlns:a14="http://schemas.microsoft.com/office/drawing/2010/main" val="0"/>
                </a:ext>
              </a:extLst>
            </a:blip>
            <a:srcRect r="82692" b="83980"/>
            <a:stretch/>
          </p:blipFill>
          <p:spPr bwMode="auto">
            <a:xfrm>
              <a:off x="3601999" y="377295"/>
              <a:ext cx="415637" cy="384703"/>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Rectangle 24"/>
          <p:cNvSpPr/>
          <p:nvPr/>
        </p:nvSpPr>
        <p:spPr>
          <a:xfrm>
            <a:off x="2378373" y="1320800"/>
            <a:ext cx="1805707" cy="2113735"/>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91462" y="1320800"/>
            <a:ext cx="1805707" cy="2113735"/>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876867" y="1320799"/>
            <a:ext cx="1805707" cy="2113735"/>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3"/>
          <a:stretch>
            <a:fillRect/>
          </a:stretch>
        </p:blipFill>
        <p:spPr>
          <a:xfrm>
            <a:off x="2770472" y="1441594"/>
            <a:ext cx="523875" cy="409575"/>
          </a:xfrm>
          <a:prstGeom prst="rect">
            <a:avLst/>
          </a:prstGeom>
        </p:spPr>
      </p:pic>
      <p:pic>
        <p:nvPicPr>
          <p:cNvPr id="32" name="Picture 31"/>
          <p:cNvPicPr>
            <a:picLocks noChangeAspect="1"/>
          </p:cNvPicPr>
          <p:nvPr/>
        </p:nvPicPr>
        <p:blipFill>
          <a:blip r:embed="rId4"/>
          <a:stretch>
            <a:fillRect/>
          </a:stretch>
        </p:blipFill>
        <p:spPr>
          <a:xfrm>
            <a:off x="5083431" y="3067797"/>
            <a:ext cx="447675" cy="238125"/>
          </a:xfrm>
          <a:prstGeom prst="rect">
            <a:avLst/>
          </a:prstGeom>
        </p:spPr>
      </p:pic>
      <p:pic>
        <p:nvPicPr>
          <p:cNvPr id="33" name="Picture 32"/>
          <p:cNvPicPr>
            <a:picLocks noChangeAspect="1"/>
          </p:cNvPicPr>
          <p:nvPr/>
        </p:nvPicPr>
        <p:blipFill>
          <a:blip r:embed="rId5">
            <a:extLst>
              <a:ext uri="{BEBA8EAE-BF5A-486C-A8C5-ECC9F3942E4B}">
                <a14:imgProps xmlns:a14="http://schemas.microsoft.com/office/drawing/2010/main">
                  <a14:imgLayer r:embed="rId6">
                    <a14:imgEffect>
                      <a14:brightnessContrast bright="-60000"/>
                    </a14:imgEffect>
                  </a14:imgLayer>
                </a14:imgProps>
              </a:ext>
            </a:extLst>
          </a:blip>
          <a:stretch>
            <a:fillRect/>
          </a:stretch>
        </p:blipFill>
        <p:spPr>
          <a:xfrm>
            <a:off x="5712105" y="1593875"/>
            <a:ext cx="447675" cy="238125"/>
          </a:xfrm>
          <a:prstGeom prst="rect">
            <a:avLst/>
          </a:prstGeom>
        </p:spPr>
      </p:pic>
      <p:pic>
        <p:nvPicPr>
          <p:cNvPr id="34" name="Picture 33"/>
          <p:cNvPicPr>
            <a:picLocks noChangeAspect="1"/>
          </p:cNvPicPr>
          <p:nvPr/>
        </p:nvPicPr>
        <p:blipFill>
          <a:blip r:embed="rId7"/>
          <a:stretch>
            <a:fillRect/>
          </a:stretch>
        </p:blipFill>
        <p:spPr>
          <a:xfrm>
            <a:off x="3519556" y="2169761"/>
            <a:ext cx="523875" cy="409575"/>
          </a:xfrm>
          <a:prstGeom prst="rect">
            <a:avLst/>
          </a:prstGeom>
        </p:spPr>
      </p:pic>
      <p:pic>
        <p:nvPicPr>
          <p:cNvPr id="35" name="Picture 34"/>
          <p:cNvPicPr>
            <a:picLocks noChangeAspect="1"/>
          </p:cNvPicPr>
          <p:nvPr/>
        </p:nvPicPr>
        <p:blipFill>
          <a:blip r:embed="rId8">
            <a:extLst>
              <a:ext uri="{BEBA8EAE-BF5A-486C-A8C5-ECC9F3942E4B}">
                <a14:imgProps xmlns:a14="http://schemas.microsoft.com/office/drawing/2010/main">
                  <a14:imgLayer r:embed="rId6">
                    <a14:imgEffect>
                      <a14:brightnessContrast bright="-45000"/>
                    </a14:imgEffect>
                  </a14:imgLayer>
                </a14:imgProps>
              </a:ext>
            </a:extLst>
          </a:blip>
          <a:stretch>
            <a:fillRect/>
          </a:stretch>
        </p:blipFill>
        <p:spPr>
          <a:xfrm>
            <a:off x="5531106" y="2514205"/>
            <a:ext cx="447675" cy="238125"/>
          </a:xfrm>
          <a:prstGeom prst="rect">
            <a:avLst/>
          </a:prstGeom>
        </p:spPr>
      </p:pic>
      <p:cxnSp>
        <p:nvCxnSpPr>
          <p:cNvPr id="43" name="Straight Connector 42"/>
          <p:cNvCxnSpPr/>
          <p:nvPr/>
        </p:nvCxnSpPr>
        <p:spPr>
          <a:xfrm flipH="1">
            <a:off x="2378373" y="877279"/>
            <a:ext cx="1171399" cy="437283"/>
          </a:xfrm>
          <a:prstGeom prst="line">
            <a:avLst/>
          </a:prstGeom>
          <a:ln w="28575">
            <a:solidFill>
              <a:schemeClr val="accent5">
                <a:lumMod val="75000"/>
              </a:schemeClr>
            </a:solidFill>
          </a:ln>
        </p:spPr>
        <p:style>
          <a:lnRef idx="1">
            <a:schemeClr val="accent5"/>
          </a:lnRef>
          <a:fillRef idx="0">
            <a:schemeClr val="accent5"/>
          </a:fillRef>
          <a:effectRef idx="0">
            <a:schemeClr val="accent5"/>
          </a:effectRef>
          <a:fontRef idx="minor">
            <a:schemeClr val="tx1"/>
          </a:fontRef>
        </p:style>
      </p:cxnSp>
      <p:cxnSp>
        <p:nvCxnSpPr>
          <p:cNvPr id="44" name="Straight Connector 43"/>
          <p:cNvCxnSpPr/>
          <p:nvPr/>
        </p:nvCxnSpPr>
        <p:spPr>
          <a:xfrm>
            <a:off x="4069310" y="877279"/>
            <a:ext cx="114770" cy="447599"/>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350683" y="877089"/>
            <a:ext cx="548366" cy="447789"/>
          </a:xfrm>
          <a:prstGeom prst="line">
            <a:avLst/>
          </a:prstGeom>
          <a:ln w="28575">
            <a:solidFill>
              <a:schemeClr val="accent5">
                <a:lumMod val="75000"/>
              </a:schemeClr>
            </a:solidFill>
          </a:ln>
        </p:spPr>
        <p:style>
          <a:lnRef idx="1">
            <a:schemeClr val="accent5"/>
          </a:lnRef>
          <a:fillRef idx="0">
            <a:schemeClr val="accent5"/>
          </a:fillRef>
          <a:effectRef idx="0">
            <a:schemeClr val="accent5"/>
          </a:effectRef>
          <a:fontRef idx="minor">
            <a:schemeClr val="tx1"/>
          </a:fontRef>
        </p:style>
      </p:cxnSp>
      <p:cxnSp>
        <p:nvCxnSpPr>
          <p:cNvPr id="59" name="Straight Connector 58"/>
          <p:cNvCxnSpPr/>
          <p:nvPr/>
        </p:nvCxnSpPr>
        <p:spPr>
          <a:xfrm>
            <a:off x="4834288" y="867754"/>
            <a:ext cx="1868588" cy="446808"/>
          </a:xfrm>
          <a:prstGeom prst="line">
            <a:avLst/>
          </a:prstGeom>
          <a:ln w="28575">
            <a:solidFill>
              <a:schemeClr val="accent5">
                <a:lumMod val="75000"/>
              </a:schemeClr>
            </a:solidFill>
          </a:ln>
        </p:spPr>
        <p:style>
          <a:lnRef idx="1">
            <a:schemeClr val="accent5"/>
          </a:lnRef>
          <a:fillRef idx="0">
            <a:schemeClr val="accent5"/>
          </a:fillRef>
          <a:effectRef idx="0">
            <a:schemeClr val="accent5"/>
          </a:effectRef>
          <a:fontRef idx="minor">
            <a:schemeClr val="tx1"/>
          </a:fontRef>
        </p:style>
      </p:cxnSp>
      <p:sp>
        <p:nvSpPr>
          <p:cNvPr id="61" name="Rectangle 60"/>
          <p:cNvSpPr/>
          <p:nvPr/>
        </p:nvSpPr>
        <p:spPr>
          <a:xfrm>
            <a:off x="4320972" y="332683"/>
            <a:ext cx="513316" cy="535360"/>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5" descr="\\gmsv-strgcon-01\Lama\FastFlexibleCSC\datasets\Images\drawings_0\Artist_0 (6).PNG"/>
          <p:cNvPicPr>
            <a:picLocks noChangeAspect="1" noChangeArrowheads="1"/>
          </p:cNvPicPr>
          <p:nvPr/>
        </p:nvPicPr>
        <p:blipFill rotWithShape="1">
          <a:blip r:embed="rId2">
            <a:extLst>
              <a:ext uri="{28A0092B-C50C-407E-A947-70E740481C1C}">
                <a14:useLocalDpi xmlns:a14="http://schemas.microsoft.com/office/drawing/2010/main" val="0"/>
              </a:ext>
            </a:extLst>
          </a:blip>
          <a:srcRect l="26342" t="24533" r="60471" b="64832"/>
          <a:stretch/>
        </p:blipFill>
        <p:spPr bwMode="auto">
          <a:xfrm>
            <a:off x="4440216" y="517235"/>
            <a:ext cx="286327" cy="230909"/>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Straight Connector 63"/>
          <p:cNvCxnSpPr/>
          <p:nvPr/>
        </p:nvCxnSpPr>
        <p:spPr>
          <a:xfrm flipV="1">
            <a:off x="6682768" y="609599"/>
            <a:ext cx="1471587" cy="288"/>
          </a:xfrm>
          <a:prstGeom prst="line">
            <a:avLst/>
          </a:prstGeom>
          <a:ln w="76200">
            <a:solidFill>
              <a:schemeClr val="accent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888951" y="877089"/>
            <a:ext cx="793623" cy="447789"/>
          </a:xfrm>
          <a:prstGeom prst="line">
            <a:avLst/>
          </a:prstGeom>
          <a:ln w="28575">
            <a:solidFill>
              <a:schemeClr val="accent5">
                <a:lumMod val="75000"/>
              </a:schemeClr>
            </a:solidFill>
          </a:ln>
        </p:spPr>
        <p:style>
          <a:lnRef idx="1">
            <a:schemeClr val="accent5"/>
          </a:lnRef>
          <a:fillRef idx="0">
            <a:schemeClr val="accent5"/>
          </a:fillRef>
          <a:effectRef idx="0">
            <a:schemeClr val="accent5"/>
          </a:effectRef>
          <a:fontRef idx="minor">
            <a:schemeClr val="tx1"/>
          </a:fontRef>
        </p:style>
      </p:cxnSp>
      <p:pic>
        <p:nvPicPr>
          <p:cNvPr id="75" name="Picture 74"/>
          <p:cNvPicPr>
            <a:picLocks noChangeAspect="1"/>
          </p:cNvPicPr>
          <p:nvPr/>
        </p:nvPicPr>
        <p:blipFill>
          <a:blip r:embed="rId9">
            <a:extLst>
              <a:ext uri="{BEBA8EAE-BF5A-486C-A8C5-ECC9F3942E4B}">
                <a14:imgProps xmlns:a14="http://schemas.microsoft.com/office/drawing/2010/main">
                  <a14:imgLayer r:embed="rId10">
                    <a14:imgEffect>
                      <a14:brightnessContrast bright="-33000"/>
                    </a14:imgEffect>
                  </a14:imgLayer>
                </a14:imgProps>
              </a:ext>
            </a:extLst>
          </a:blip>
          <a:stretch>
            <a:fillRect/>
          </a:stretch>
        </p:blipFill>
        <p:spPr>
          <a:xfrm>
            <a:off x="8756760" y="2039326"/>
            <a:ext cx="342900" cy="361950"/>
          </a:xfrm>
          <a:prstGeom prst="rect">
            <a:avLst/>
          </a:prstGeom>
        </p:spPr>
      </p:pic>
      <p:pic>
        <p:nvPicPr>
          <p:cNvPr id="76" name="Picture 75"/>
          <p:cNvPicPr>
            <a:picLocks noChangeAspect="1"/>
          </p:cNvPicPr>
          <p:nvPr/>
        </p:nvPicPr>
        <p:blipFill>
          <a:blip r:embed="rId11"/>
          <a:stretch>
            <a:fillRect/>
          </a:stretch>
        </p:blipFill>
        <p:spPr>
          <a:xfrm>
            <a:off x="9203573" y="2824909"/>
            <a:ext cx="342900" cy="361950"/>
          </a:xfrm>
          <a:prstGeom prst="rect">
            <a:avLst/>
          </a:prstGeom>
        </p:spPr>
      </p:pic>
      <p:cxnSp>
        <p:nvCxnSpPr>
          <p:cNvPr id="77" name="Straight Connector 76"/>
          <p:cNvCxnSpPr/>
          <p:nvPr/>
        </p:nvCxnSpPr>
        <p:spPr>
          <a:xfrm>
            <a:off x="6890327" y="2235200"/>
            <a:ext cx="877455" cy="0"/>
          </a:xfrm>
          <a:prstGeom prst="line">
            <a:avLst/>
          </a:prstGeom>
          <a:ln w="76200">
            <a:solidFill>
              <a:schemeClr val="accent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3" name="Plus 82"/>
          <p:cNvSpPr/>
          <p:nvPr/>
        </p:nvSpPr>
        <p:spPr>
          <a:xfrm>
            <a:off x="4348066" y="2058376"/>
            <a:ext cx="381000" cy="342900"/>
          </a:xfrm>
          <a:prstGeom prst="mathPlus">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p:cNvPicPr>
            <a:picLocks noChangeAspect="1"/>
          </p:cNvPicPr>
          <p:nvPr/>
        </p:nvPicPr>
        <p:blipFill rotWithShape="1">
          <a:blip r:embed="rId9"/>
          <a:srcRect r="20402" b="37112"/>
          <a:stretch/>
        </p:blipFill>
        <p:spPr>
          <a:xfrm>
            <a:off x="8578598" y="1418757"/>
            <a:ext cx="272940" cy="227624"/>
          </a:xfrm>
          <a:prstGeom prst="rect">
            <a:avLst/>
          </a:prstGeom>
        </p:spPr>
      </p:pic>
      <p:sp>
        <p:nvSpPr>
          <p:cNvPr id="85" name="TextBox 84"/>
          <p:cNvSpPr txBox="1"/>
          <p:nvPr/>
        </p:nvSpPr>
        <p:spPr>
          <a:xfrm>
            <a:off x="3587996" y="90753"/>
            <a:ext cx="373820" cy="369332"/>
          </a:xfrm>
          <a:prstGeom prst="rect">
            <a:avLst/>
          </a:prstGeom>
          <a:noFill/>
        </p:spPr>
        <p:txBody>
          <a:bodyPr wrap="none" rtlCol="0">
            <a:spAutoFit/>
          </a:bodyPr>
          <a:lstStyle/>
          <a:p>
            <a:r>
              <a:rPr lang="en-US" i="1" dirty="0" smtClean="0">
                <a:latin typeface="Adobe Caslon Pro Bold" panose="0205070206050A020403" pitchFamily="18" charset="0"/>
              </a:rPr>
              <a:t>d</a:t>
            </a:r>
            <a:r>
              <a:rPr lang="en-US" sz="1200" i="1" dirty="0" smtClean="0">
                <a:latin typeface="Adobe Caslon Pro Bold" panose="0205070206050A020403" pitchFamily="18" charset="0"/>
              </a:rPr>
              <a:t>1</a:t>
            </a:r>
            <a:endParaRPr lang="en-US" sz="1200" i="1" dirty="0">
              <a:latin typeface="Adobe Caslon Pro Bold" panose="0205070206050A020403" pitchFamily="18" charset="0"/>
            </a:endParaRPr>
          </a:p>
        </p:txBody>
      </p:sp>
      <p:sp>
        <p:nvSpPr>
          <p:cNvPr id="86" name="TextBox 85"/>
          <p:cNvSpPr txBox="1"/>
          <p:nvPr/>
        </p:nvSpPr>
        <p:spPr>
          <a:xfrm>
            <a:off x="4350683" y="90753"/>
            <a:ext cx="373820" cy="369332"/>
          </a:xfrm>
          <a:prstGeom prst="rect">
            <a:avLst/>
          </a:prstGeom>
          <a:noFill/>
        </p:spPr>
        <p:txBody>
          <a:bodyPr wrap="none" rtlCol="0">
            <a:spAutoFit/>
          </a:bodyPr>
          <a:lstStyle/>
          <a:p>
            <a:r>
              <a:rPr lang="en-US" i="1" dirty="0" smtClean="0">
                <a:latin typeface="Adobe Caslon Pro Bold" panose="0205070206050A020403" pitchFamily="18" charset="0"/>
              </a:rPr>
              <a:t>d</a:t>
            </a:r>
            <a:r>
              <a:rPr lang="en-US" sz="1200" i="1" dirty="0" smtClean="0">
                <a:latin typeface="Adobe Caslon Pro Bold" panose="0205070206050A020403" pitchFamily="18" charset="0"/>
              </a:rPr>
              <a:t>2</a:t>
            </a:r>
            <a:endParaRPr lang="en-US" sz="1200" i="1" dirty="0">
              <a:latin typeface="Adobe Caslon Pro Bold" panose="0205070206050A020403" pitchFamily="18" charset="0"/>
            </a:endParaRPr>
          </a:p>
        </p:txBody>
      </p:sp>
      <p:sp>
        <p:nvSpPr>
          <p:cNvPr id="87" name="TextBox 86"/>
          <p:cNvSpPr txBox="1"/>
          <p:nvPr/>
        </p:nvSpPr>
        <p:spPr>
          <a:xfrm>
            <a:off x="5123251" y="90753"/>
            <a:ext cx="373820" cy="369332"/>
          </a:xfrm>
          <a:prstGeom prst="rect">
            <a:avLst/>
          </a:prstGeom>
          <a:noFill/>
        </p:spPr>
        <p:txBody>
          <a:bodyPr wrap="none" rtlCol="0">
            <a:spAutoFit/>
          </a:bodyPr>
          <a:lstStyle/>
          <a:p>
            <a:r>
              <a:rPr lang="en-US" i="1" dirty="0" smtClean="0">
                <a:latin typeface="Adobe Caslon Pro Bold" panose="0205070206050A020403" pitchFamily="18" charset="0"/>
              </a:rPr>
              <a:t>d</a:t>
            </a:r>
            <a:r>
              <a:rPr lang="en-US" sz="1200" i="1" dirty="0" smtClean="0">
                <a:latin typeface="Adobe Caslon Pro Bold" panose="0205070206050A020403" pitchFamily="18" charset="0"/>
              </a:rPr>
              <a:t>3</a:t>
            </a:r>
            <a:endParaRPr lang="en-US" sz="1200" i="1" dirty="0">
              <a:latin typeface="Adobe Caslon Pro Bold" panose="0205070206050A020403" pitchFamily="18" charset="0"/>
            </a:endParaRPr>
          </a:p>
        </p:txBody>
      </p:sp>
      <p:sp>
        <p:nvSpPr>
          <p:cNvPr id="88" name="TextBox 87"/>
          <p:cNvSpPr txBox="1"/>
          <p:nvPr/>
        </p:nvSpPr>
        <p:spPr>
          <a:xfrm>
            <a:off x="5898002" y="97103"/>
            <a:ext cx="373820" cy="369332"/>
          </a:xfrm>
          <a:prstGeom prst="rect">
            <a:avLst/>
          </a:prstGeom>
          <a:noFill/>
        </p:spPr>
        <p:txBody>
          <a:bodyPr wrap="none" rtlCol="0">
            <a:spAutoFit/>
          </a:bodyPr>
          <a:lstStyle/>
          <a:p>
            <a:r>
              <a:rPr lang="en-US" i="1" dirty="0" smtClean="0">
                <a:latin typeface="Adobe Caslon Pro Bold" panose="0205070206050A020403" pitchFamily="18" charset="0"/>
              </a:rPr>
              <a:t>d</a:t>
            </a:r>
            <a:r>
              <a:rPr lang="en-US" sz="1200" i="1" dirty="0" smtClean="0">
                <a:latin typeface="Adobe Caslon Pro Bold" panose="0205070206050A020403" pitchFamily="18" charset="0"/>
              </a:rPr>
              <a:t>4</a:t>
            </a:r>
            <a:endParaRPr lang="en-US" sz="1200" i="1" dirty="0">
              <a:latin typeface="Adobe Caslon Pro Bold" panose="0205070206050A020403" pitchFamily="18" charset="0"/>
            </a:endParaRPr>
          </a:p>
        </p:txBody>
      </p:sp>
      <p:sp>
        <p:nvSpPr>
          <p:cNvPr id="89" name="TextBox 88"/>
          <p:cNvSpPr txBox="1"/>
          <p:nvPr/>
        </p:nvSpPr>
        <p:spPr>
          <a:xfrm>
            <a:off x="8433360" y="108274"/>
            <a:ext cx="369012" cy="369332"/>
          </a:xfrm>
          <a:prstGeom prst="rect">
            <a:avLst/>
          </a:prstGeom>
          <a:noFill/>
        </p:spPr>
        <p:txBody>
          <a:bodyPr wrap="none" rtlCol="0">
            <a:spAutoFit/>
          </a:bodyPr>
          <a:lstStyle/>
          <a:p>
            <a:r>
              <a:rPr lang="en-US" i="1" dirty="0" err="1" smtClean="0">
                <a:latin typeface="Adobe Caslon Pro Bold" panose="0205070206050A020403" pitchFamily="18" charset="0"/>
              </a:rPr>
              <a:t>d</a:t>
            </a:r>
            <a:r>
              <a:rPr lang="en-US" sz="1200" i="1" dirty="0" err="1">
                <a:latin typeface="Adobe Caslon Pro Bold" panose="0205070206050A020403" pitchFamily="18" charset="0"/>
              </a:rPr>
              <a:t>k</a:t>
            </a:r>
            <a:endParaRPr lang="en-US" sz="1200" i="1" dirty="0">
              <a:latin typeface="Adobe Caslon Pro Bold" panose="0205070206050A020403" pitchFamily="18" charset="0"/>
            </a:endParaRPr>
          </a:p>
        </p:txBody>
      </p:sp>
      <p:sp>
        <p:nvSpPr>
          <p:cNvPr id="90" name="TextBox 89"/>
          <p:cNvSpPr txBox="1"/>
          <p:nvPr/>
        </p:nvSpPr>
        <p:spPr>
          <a:xfrm>
            <a:off x="3137186" y="1094464"/>
            <a:ext cx="436338" cy="369332"/>
          </a:xfrm>
          <a:prstGeom prst="rect">
            <a:avLst/>
          </a:prstGeom>
          <a:noFill/>
        </p:spPr>
        <p:txBody>
          <a:bodyPr wrap="none" rtlCol="0">
            <a:spAutoFit/>
          </a:bodyPr>
          <a:lstStyle/>
          <a:p>
            <a:r>
              <a:rPr lang="en-US" dirty="0" smtClean="0">
                <a:latin typeface="Adobe Caslon Pro Bold" panose="0205070206050A020403" pitchFamily="18" charset="0"/>
              </a:rPr>
              <a:t>Z</a:t>
            </a:r>
            <a:r>
              <a:rPr lang="en-US" sz="1400" dirty="0" smtClean="0">
                <a:latin typeface="Adobe Caslon Pro Bold" panose="0205070206050A020403" pitchFamily="18" charset="0"/>
              </a:rPr>
              <a:t>1</a:t>
            </a:r>
            <a:endParaRPr lang="en-US" sz="1050" dirty="0">
              <a:latin typeface="Adobe Caslon Pro Bold" panose="0205070206050A020403" pitchFamily="18" charset="0"/>
            </a:endParaRPr>
          </a:p>
        </p:txBody>
      </p:sp>
      <p:sp>
        <p:nvSpPr>
          <p:cNvPr id="91" name="TextBox 90"/>
          <p:cNvSpPr txBox="1"/>
          <p:nvPr/>
        </p:nvSpPr>
        <p:spPr>
          <a:xfrm>
            <a:off x="5559735" y="1102330"/>
            <a:ext cx="436338" cy="369332"/>
          </a:xfrm>
          <a:prstGeom prst="rect">
            <a:avLst/>
          </a:prstGeom>
          <a:noFill/>
        </p:spPr>
        <p:txBody>
          <a:bodyPr wrap="none" rtlCol="0">
            <a:spAutoFit/>
          </a:bodyPr>
          <a:lstStyle/>
          <a:p>
            <a:r>
              <a:rPr lang="en-US" dirty="0" smtClean="0">
                <a:latin typeface="Adobe Caslon Pro Bold" panose="0205070206050A020403" pitchFamily="18" charset="0"/>
              </a:rPr>
              <a:t>Z</a:t>
            </a:r>
            <a:r>
              <a:rPr lang="en-US" sz="1400" dirty="0">
                <a:latin typeface="Adobe Caslon Pro Bold" panose="0205070206050A020403" pitchFamily="18" charset="0"/>
              </a:rPr>
              <a:t>2</a:t>
            </a:r>
            <a:endParaRPr lang="en-US" sz="1050" dirty="0">
              <a:latin typeface="Adobe Caslon Pro Bold" panose="0205070206050A020403" pitchFamily="18" charset="0"/>
            </a:endParaRPr>
          </a:p>
        </p:txBody>
      </p:sp>
      <p:sp>
        <p:nvSpPr>
          <p:cNvPr id="92" name="TextBox 91"/>
          <p:cNvSpPr txBox="1"/>
          <p:nvPr/>
        </p:nvSpPr>
        <p:spPr>
          <a:xfrm>
            <a:off x="8472346" y="1046307"/>
            <a:ext cx="441146" cy="369332"/>
          </a:xfrm>
          <a:prstGeom prst="rect">
            <a:avLst/>
          </a:prstGeom>
          <a:noFill/>
        </p:spPr>
        <p:txBody>
          <a:bodyPr wrap="none" rtlCol="0">
            <a:spAutoFit/>
          </a:bodyPr>
          <a:lstStyle/>
          <a:p>
            <a:r>
              <a:rPr lang="en-US" dirty="0" err="1" smtClean="0">
                <a:latin typeface="Adobe Caslon Pro Bold" panose="0205070206050A020403" pitchFamily="18" charset="0"/>
              </a:rPr>
              <a:t>Z</a:t>
            </a:r>
            <a:r>
              <a:rPr lang="en-US" sz="1400" dirty="0" err="1" smtClean="0">
                <a:latin typeface="Adobe Caslon Pro Bold" panose="0205070206050A020403" pitchFamily="18" charset="0"/>
              </a:rPr>
              <a:t>k</a:t>
            </a:r>
            <a:endParaRPr lang="en-US" sz="1050" dirty="0">
              <a:latin typeface="Adobe Caslon Pro Bold" panose="0205070206050A020403" pitchFamily="18" charset="0"/>
            </a:endParaRPr>
          </a:p>
        </p:txBody>
      </p:sp>
      <p:sp>
        <p:nvSpPr>
          <p:cNvPr id="100" name="TextBox 99"/>
          <p:cNvSpPr txBox="1"/>
          <p:nvPr/>
        </p:nvSpPr>
        <p:spPr>
          <a:xfrm>
            <a:off x="332753" y="1046307"/>
            <a:ext cx="1398588" cy="369332"/>
          </a:xfrm>
          <a:prstGeom prst="rect">
            <a:avLst/>
          </a:prstGeom>
          <a:noFill/>
        </p:spPr>
        <p:txBody>
          <a:bodyPr wrap="none" rtlCol="0">
            <a:spAutoFit/>
          </a:bodyPr>
          <a:lstStyle/>
          <a:p>
            <a:r>
              <a:rPr lang="en-US" dirty="0" smtClean="0">
                <a:latin typeface="Adobe Caslon Pro Bold" panose="0205070206050A020403" pitchFamily="18" charset="0"/>
              </a:rPr>
              <a:t>Input Image</a:t>
            </a:r>
            <a:endParaRPr lang="en-US" sz="1050" dirty="0">
              <a:latin typeface="Adobe Caslon Pro Bold" panose="0205070206050A020403" pitchFamily="18" charset="0"/>
            </a:endParaRPr>
          </a:p>
        </p:txBody>
      </p:sp>
      <p:sp>
        <p:nvSpPr>
          <p:cNvPr id="101" name="TextBox 100"/>
          <p:cNvSpPr txBox="1"/>
          <p:nvPr/>
        </p:nvSpPr>
        <p:spPr>
          <a:xfrm>
            <a:off x="9834198" y="1003171"/>
            <a:ext cx="2263825" cy="369332"/>
          </a:xfrm>
          <a:prstGeom prst="rect">
            <a:avLst/>
          </a:prstGeom>
          <a:noFill/>
        </p:spPr>
        <p:txBody>
          <a:bodyPr wrap="none" rtlCol="0">
            <a:spAutoFit/>
          </a:bodyPr>
          <a:lstStyle/>
          <a:p>
            <a:r>
              <a:rPr lang="en-US" dirty="0" smtClean="0">
                <a:latin typeface="Adobe Caslon Pro Bold" panose="0205070206050A020403" pitchFamily="18" charset="0"/>
              </a:rPr>
              <a:t>Reconstructed Image</a:t>
            </a:r>
            <a:endParaRPr lang="en-US" sz="1050" dirty="0">
              <a:latin typeface="Adobe Caslon Pro Bold" panose="0205070206050A020403" pitchFamily="18" charset="0"/>
            </a:endParaRPr>
          </a:p>
        </p:txBody>
      </p:sp>
    </p:spTree>
    <p:extLst>
      <p:ext uri="{BB962C8B-B14F-4D97-AF65-F5344CB8AC3E}">
        <p14:creationId xmlns:p14="http://schemas.microsoft.com/office/powerpoint/2010/main" val="4105633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2228850" y="419100"/>
            <a:ext cx="7772400" cy="723900"/>
          </a:xfrm>
        </p:spPr>
        <p:txBody>
          <a:bodyPr/>
          <a:lstStyle/>
          <a:p>
            <a:r>
              <a:rPr lang="en-GB" altLang="en-US" dirty="0"/>
              <a:t>“Computers can’t draw curves.”</a:t>
            </a:r>
          </a:p>
        </p:txBody>
      </p:sp>
      <p:pic>
        <p:nvPicPr>
          <p:cNvPr id="190468"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019301" y="1485900"/>
            <a:ext cx="4835525" cy="1797050"/>
          </a:xfrm>
          <a:noFill/>
          <a:ln/>
        </p:spPr>
      </p:pic>
      <p:pic>
        <p:nvPicPr>
          <p:cNvPr id="1904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6450" y="3409951"/>
            <a:ext cx="4706938" cy="195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0470" name="Text Box 6"/>
          <p:cNvSpPr txBox="1">
            <a:spLocks noChangeArrowheads="1"/>
          </p:cNvSpPr>
          <p:nvPr/>
        </p:nvSpPr>
        <p:spPr bwMode="auto">
          <a:xfrm>
            <a:off x="6896100" y="3105151"/>
            <a:ext cx="35052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spcAft>
                <a:spcPts val="1400"/>
              </a:spcAft>
            </a:pPr>
            <a:r>
              <a:rPr lang="en-GB" altLang="en-US" sz="2800" dirty="0"/>
              <a:t>The more points/line segments that are used, the smoother the curve.</a:t>
            </a:r>
          </a:p>
        </p:txBody>
      </p:sp>
    </p:spTree>
    <p:extLst>
      <p:ext uri="{BB962C8B-B14F-4D97-AF65-F5344CB8AC3E}">
        <p14:creationId xmlns:p14="http://schemas.microsoft.com/office/powerpoint/2010/main" val="2369214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body" sz="half" idx="2"/>
          </p:nvPr>
        </p:nvSpPr>
        <p:spPr>
          <a:xfrm>
            <a:off x="2209800" y="1981200"/>
            <a:ext cx="7772400" cy="4114800"/>
          </a:xfrm>
        </p:spPr>
        <p:txBody>
          <a:bodyPr/>
          <a:lstStyle/>
          <a:p>
            <a:pPr eaLnBrk="1" hangingPunct="1">
              <a:buFontTx/>
              <a:buNone/>
            </a:pPr>
            <a:r>
              <a:rPr lang="en-GB" altLang="en-US" dirty="0">
                <a:latin typeface="Arial" panose="020B0604020202020204" pitchFamily="34" charset="0"/>
              </a:rPr>
              <a:t>Two approaches</a:t>
            </a:r>
          </a:p>
          <a:p>
            <a:pPr eaLnBrk="1" hangingPunct="1"/>
            <a:r>
              <a:rPr lang="en-GB" altLang="en-US" dirty="0">
                <a:latin typeface="Arial" panose="020B0604020202020204" pitchFamily="34" charset="0"/>
              </a:rPr>
              <a:t>Interpolation – fit the discrete data points exactly</a:t>
            </a:r>
          </a:p>
          <a:p>
            <a:pPr eaLnBrk="1" hangingPunct="1"/>
            <a:r>
              <a:rPr lang="en-GB" altLang="en-US" i="1" dirty="0">
                <a:solidFill>
                  <a:srgbClr val="C00000"/>
                </a:solidFill>
                <a:latin typeface="Arial" panose="020B0604020202020204" pitchFamily="34" charset="0"/>
              </a:rPr>
              <a:t>Approximation</a:t>
            </a:r>
            <a:r>
              <a:rPr lang="en-GB" altLang="en-US" dirty="0">
                <a:latin typeface="Arial" panose="020B0604020202020204" pitchFamily="34" charset="0"/>
              </a:rPr>
              <a:t> – follow the trend of the data points closely,</a:t>
            </a:r>
          </a:p>
          <a:p>
            <a:pPr lvl="1" eaLnBrk="1" hangingPunct="1"/>
            <a:r>
              <a:rPr lang="en-GB" altLang="en-US" dirty="0">
                <a:latin typeface="Arial" panose="020B0604020202020204" pitchFamily="34" charset="0"/>
              </a:rPr>
              <a:t>control </a:t>
            </a:r>
            <a:r>
              <a:rPr lang="en-GB" altLang="en-US" dirty="0" smtClean="0">
                <a:latin typeface="Arial" panose="020B0604020202020204" pitchFamily="34" charset="0"/>
              </a:rPr>
              <a:t>points </a:t>
            </a:r>
            <a:r>
              <a:rPr lang="en-GB" altLang="en-US" b="1" i="1" dirty="0" smtClean="0">
                <a:solidFill>
                  <a:srgbClr val="C00000"/>
                </a:solidFill>
                <a:latin typeface="Arial" panose="020B0604020202020204" pitchFamily="34" charset="0"/>
              </a:rPr>
              <a:t>(Bezier Curves)</a:t>
            </a:r>
            <a:endParaRPr lang="en-GB" altLang="en-US" b="1" i="1" dirty="0">
              <a:solidFill>
                <a:srgbClr val="C00000"/>
              </a:solidFill>
              <a:latin typeface="Arial" panose="020B0604020202020204" pitchFamily="34" charset="0"/>
            </a:endParaRPr>
          </a:p>
          <a:p>
            <a:pPr eaLnBrk="1" hangingPunct="1"/>
            <a:r>
              <a:rPr lang="en-GB" altLang="en-US" dirty="0">
                <a:latin typeface="Arial" panose="020B0604020202020204" pitchFamily="34" charset="0"/>
              </a:rPr>
              <a:t> but satisfy other criteria</a:t>
            </a:r>
          </a:p>
          <a:p>
            <a:pPr lvl="1" eaLnBrk="1" hangingPunct="1"/>
            <a:r>
              <a:rPr lang="en-GB" altLang="en-US" dirty="0">
                <a:latin typeface="Arial" panose="020B0604020202020204" pitchFamily="34" charset="0"/>
              </a:rPr>
              <a:t>satisfy a pre-specified amount of smoothness</a:t>
            </a:r>
          </a:p>
          <a:p>
            <a:pPr lvl="1" eaLnBrk="1" hangingPunct="1"/>
            <a:endParaRPr lang="en-GB" altLang="en-US" dirty="0">
              <a:latin typeface="Arial" panose="020B0604020202020204" pitchFamily="34" charset="0"/>
            </a:endParaRPr>
          </a:p>
          <a:p>
            <a:pPr lvl="1" eaLnBrk="1" hangingPunct="1"/>
            <a:endParaRPr lang="en-GB" altLang="en-US" dirty="0">
              <a:latin typeface="Arial" panose="020B0604020202020204" pitchFamily="34" charset="0"/>
            </a:endParaRPr>
          </a:p>
          <a:p>
            <a:pPr eaLnBrk="1" hangingPunct="1">
              <a:buFontTx/>
              <a:buNone/>
            </a:pPr>
            <a:endParaRPr lang="en-GB" altLang="en-US" dirty="0">
              <a:latin typeface="Arial" panose="020B0604020202020204" pitchFamily="34" charset="0"/>
            </a:endParaRPr>
          </a:p>
        </p:txBody>
      </p:sp>
      <p:sp>
        <p:nvSpPr>
          <p:cNvPr id="33795" name="Rectangle 3"/>
          <p:cNvSpPr>
            <a:spLocks noGrp="1" noChangeArrowheads="1"/>
          </p:cNvSpPr>
          <p:nvPr>
            <p:ph type="title"/>
          </p:nvPr>
        </p:nvSpPr>
        <p:spPr/>
        <p:txBody>
          <a:bodyPr/>
          <a:lstStyle/>
          <a:p>
            <a:pPr eaLnBrk="1" hangingPunct="1"/>
            <a:r>
              <a:rPr lang="en-GB" altLang="en-US" b="1" dirty="0" smtClean="0">
                <a:latin typeface="+mn-lt"/>
              </a:rPr>
              <a:t>Curve Fitting</a:t>
            </a:r>
          </a:p>
        </p:txBody>
      </p:sp>
      <p:sp>
        <p:nvSpPr>
          <p:cNvPr id="4" name="Slide Number Placeholder 3"/>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37931725" indent="-37474525"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EFB1131-F5BF-43B3-99B7-C2EB537C6270}" type="slidenum">
              <a:rPr lang="en-GB" altLang="en-US" sz="1400">
                <a:latin typeface="Times New Roman" panose="02020603050405020304" pitchFamily="18" charset="0"/>
              </a:rPr>
              <a:pPr eaLnBrk="1" hangingPunct="1"/>
              <a:t>9</a:t>
            </a:fld>
            <a:endParaRPr lang="en-GB" altLang="en-US" sz="1400">
              <a:latin typeface="Times New Roman" panose="02020603050405020304" pitchFamily="18" charset="0"/>
            </a:endParaRPr>
          </a:p>
        </p:txBody>
      </p:sp>
    </p:spTree>
    <p:extLst>
      <p:ext uri="{BB962C8B-B14F-4D97-AF65-F5344CB8AC3E}">
        <p14:creationId xmlns:p14="http://schemas.microsoft.com/office/powerpoint/2010/main" val="11035662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14524</TotalTime>
  <Words>1825</Words>
  <Application>Microsoft Office PowerPoint</Application>
  <PresentationFormat>Widescreen</PresentationFormat>
  <Paragraphs>412</Paragraphs>
  <Slides>70</Slides>
  <Notes>34</Notes>
  <HiddenSlides>4</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3</vt:i4>
      </vt:variant>
      <vt:variant>
        <vt:lpstr>Slide Titles</vt:lpstr>
      </vt:variant>
      <vt:variant>
        <vt:i4>70</vt:i4>
      </vt:variant>
    </vt:vector>
  </HeadingPairs>
  <TitlesOfParts>
    <vt:vector size="84" baseType="lpstr">
      <vt:lpstr>Gulim</vt:lpstr>
      <vt:lpstr>MS PGothic</vt:lpstr>
      <vt:lpstr>Adobe Caslon Pro Bold</vt:lpstr>
      <vt:lpstr>Arial</vt:lpstr>
      <vt:lpstr>Calibri</vt:lpstr>
      <vt:lpstr>Calibri Light</vt:lpstr>
      <vt:lpstr>Cambria Math</vt:lpstr>
      <vt:lpstr>Tahoma</vt:lpstr>
      <vt:lpstr>Times New Roman</vt:lpstr>
      <vt:lpstr>Wingdings</vt:lpstr>
      <vt:lpstr>Office Theme</vt:lpstr>
      <vt:lpstr>Equation</vt:lpstr>
      <vt:lpstr>수식</vt:lpstr>
      <vt:lpstr>Microsoft Equation 3.0</vt:lpstr>
      <vt:lpstr>Constrained Parametric Convolutional Sparse Coding  A CSC model for  parameterized Stroke  Sketch Re-construction</vt:lpstr>
      <vt:lpstr>Presentation Overview</vt:lpstr>
      <vt:lpstr>What is Sketch Digitization or Vectorization </vt:lpstr>
      <vt:lpstr>How is it being handled so far?</vt:lpstr>
      <vt:lpstr>PowerPoint Presentation</vt:lpstr>
      <vt:lpstr>PowerPoint Presentation</vt:lpstr>
      <vt:lpstr>Curve Fitting</vt:lpstr>
      <vt:lpstr>“Computers can’t draw curves.”</vt:lpstr>
      <vt:lpstr>Curve Fitting</vt:lpstr>
      <vt:lpstr>Curve representation</vt:lpstr>
      <vt:lpstr>Bezier Curves</vt:lpstr>
      <vt:lpstr>Bezier Curve Properties</vt:lpstr>
      <vt:lpstr>Bezier Approximation</vt:lpstr>
      <vt:lpstr>Convex Hull property</vt:lpstr>
      <vt:lpstr>Linear Interpolation</vt:lpstr>
      <vt:lpstr>Linear Interpolation</vt:lpstr>
      <vt:lpstr>Linear Interpolation</vt:lpstr>
      <vt:lpstr>Linear Interpolation</vt:lpstr>
      <vt:lpstr>Linear Interpolation</vt:lpstr>
      <vt:lpstr>Linear Interpolation</vt:lpstr>
      <vt:lpstr>Linear Interpolation</vt:lpstr>
      <vt:lpstr>Linear Interpolation</vt:lpstr>
      <vt:lpstr>Linear Interpolation</vt:lpstr>
      <vt:lpstr>PowerPoint Presentation</vt:lpstr>
      <vt:lpstr>PowerPoint Presentation</vt:lpstr>
      <vt:lpstr>De Casteljau algorithm</vt:lpstr>
      <vt:lpstr>De Casteljau algorithm</vt:lpstr>
      <vt:lpstr>De Casteljau algorithm</vt:lpstr>
      <vt:lpstr>De Casteljau algorithm</vt:lpstr>
      <vt:lpstr>De Casteljau algorithm</vt:lpstr>
      <vt:lpstr>De Casteljau Algorithm</vt:lpstr>
      <vt:lpstr>PowerPoint Presentation</vt:lpstr>
      <vt:lpstr>How to encode this image?</vt:lpstr>
      <vt:lpstr>How to encode this image?</vt:lpstr>
      <vt:lpstr>How to encode this image?</vt:lpstr>
      <vt:lpstr>Convolutional Based Representation</vt:lpstr>
      <vt:lpstr>Convolutional Coding</vt:lpstr>
      <vt:lpstr>Sparse Prior on Feature Maps</vt:lpstr>
      <vt:lpstr>Convolutional Sparse Coding</vt:lpstr>
      <vt:lpstr>Convolution as Matrix Multiplication</vt:lpstr>
      <vt:lpstr>PowerPoint Presentation</vt:lpstr>
      <vt:lpstr>PowerPoint Presentation</vt:lpstr>
      <vt:lpstr>Most Recent Flexible Approach</vt:lpstr>
      <vt:lpstr>General Formulation</vt:lpstr>
      <vt:lpstr>Splitting the Objective</vt:lpstr>
      <vt:lpstr>Splitting the Objective</vt:lpstr>
      <vt:lpstr>Splitting of Objective</vt:lpstr>
      <vt:lpstr>z-subproblem</vt:lpstr>
      <vt:lpstr>d-subproblem</vt:lpstr>
      <vt:lpstr>ADMM Approach</vt:lpstr>
      <vt:lpstr>ADMM Approach</vt:lpstr>
      <vt:lpstr>ADMM for CSC</vt:lpstr>
      <vt:lpstr>Alternating for the biconvex problem</vt:lpstr>
      <vt:lpstr>Now what?  </vt:lpstr>
      <vt:lpstr>Stroke Extraction</vt:lpstr>
      <vt:lpstr>Stroke Extraction</vt:lpstr>
      <vt:lpstr>PowerPoint Presentation</vt:lpstr>
      <vt:lpstr>Constrained Parametric CSC</vt:lpstr>
      <vt:lpstr>d-subproblem</vt:lpstr>
      <vt:lpstr>d-subproblem</vt:lpstr>
      <vt:lpstr>PowerPoint Presentation</vt:lpstr>
      <vt:lpstr>ADMM approach</vt:lpstr>
      <vt:lpstr>Proximal Operator for parametric function</vt:lpstr>
      <vt:lpstr>Proximal Operator for parametric function</vt:lpstr>
      <vt:lpstr>PowerPoint Presentation</vt:lpstr>
      <vt:lpstr>PowerPoint Presentation</vt:lpstr>
      <vt:lpstr>PowerPoint Presentation</vt:lpstr>
      <vt:lpstr>Thank You </vt:lpstr>
      <vt:lpstr>PowerPoint Presentation</vt:lpstr>
      <vt:lpstr>PowerPoint Presentation</vt:lpstr>
    </vt:vector>
  </TitlesOfParts>
  <Company>KAUST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KLT Tracking Algorithm</dc:title>
  <dc:creator>Sara M. Shaheen</dc:creator>
  <cp:lastModifiedBy>Sara M. Shaheen</cp:lastModifiedBy>
  <cp:revision>120</cp:revision>
  <dcterms:created xsi:type="dcterms:W3CDTF">2017-02-26T12:45:14Z</dcterms:created>
  <dcterms:modified xsi:type="dcterms:W3CDTF">2017-04-04T15:29:25Z</dcterms:modified>
</cp:coreProperties>
</file>